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305" r:id="rId2"/>
    <p:sldId id="299" r:id="rId3"/>
    <p:sldId id="304" r:id="rId4"/>
    <p:sldId id="308" r:id="rId5"/>
    <p:sldId id="268" r:id="rId6"/>
    <p:sldId id="261" r:id="rId7"/>
    <p:sldId id="290" r:id="rId8"/>
    <p:sldId id="265" r:id="rId9"/>
    <p:sldId id="294" r:id="rId10"/>
    <p:sldId id="266" r:id="rId11"/>
    <p:sldId id="301" r:id="rId12"/>
    <p:sldId id="302" r:id="rId13"/>
    <p:sldId id="273" r:id="rId14"/>
    <p:sldId id="303" r:id="rId15"/>
    <p:sldId id="307" r:id="rId16"/>
    <p:sldId id="272" r:id="rId17"/>
    <p:sldId id="280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00"/>
    <p:restoredTop sz="66110" autoAdjust="0"/>
  </p:normalViewPr>
  <p:slideViewPr>
    <p:cSldViewPr snapToGrid="0" snapToObjects="1">
      <p:cViewPr varScale="1">
        <p:scale>
          <a:sx n="74" d="100"/>
          <a:sy n="74" d="100"/>
        </p:scale>
        <p:origin x="72" y="1758"/>
      </p:cViewPr>
      <p:guideLst/>
    </p:cSldViewPr>
  </p:slideViewPr>
  <p:outlineViewPr>
    <p:cViewPr>
      <p:scale>
        <a:sx n="33" d="100"/>
        <a:sy n="33" d="100"/>
      </p:scale>
      <p:origin x="0" y="-3496"/>
    </p:cViewPr>
  </p:outlineViewPr>
  <p:notesTextViewPr>
    <p:cViewPr>
      <p:scale>
        <a:sx n="130" d="100"/>
        <a:sy n="1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gif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EE9D9-7F8B-7D4A-807E-B98B67FADAB1}" type="datetimeFigureOut">
              <a:rPr lang="en-US" smtClean="0"/>
              <a:t>1/12/2020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114CA-6496-BA4A-8467-24BFA6F5F9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57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3457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24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87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62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896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0776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61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552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29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953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313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624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385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08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759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681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367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114CA-6496-BA4A-8467-24BFA6F5F97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574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42C7D-D0B2-9749-942E-FC4CD6EBDA90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41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A7-91C6-124F-A392-A27FDA0C765A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942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10350-7B3C-D948-8646-B613CEA1A0D8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682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61D61-0E3B-9641-99F8-F72DE78D00D4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0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34A69-E1B8-DC4D-89C2-8DDBE62D36B1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251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1D410-214B-EE48-BAA0-3FA89430F476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34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9B063-A25D-2643-87BF-586D74D2657C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27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CB96C-3655-254C-88A4-4A42C8100613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5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836D6-56D5-AB48-A345-30A404313172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3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32DBD-AFF4-A348-9BB9-B9092D9662B2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4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3CC6F-6C2F-2C46-AA73-C789A9BBAE07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89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478C5-38BA-ED4F-BFCB-3F92F40AB34C}" type="datetime1">
              <a:rPr lang="en-US" smtClean="0"/>
              <a:t>1/12/2020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22235-CF1F-CA40-A329-C57CB8BC74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902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7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6" y="3512587"/>
            <a:ext cx="12179294" cy="1385660"/>
          </a:xfrm>
        </p:spPr>
        <p:txBody>
          <a:bodyPr>
            <a:noAutofit/>
          </a:bodyPr>
          <a:lstStyle/>
          <a:p>
            <a:r>
              <a:rPr lang="en-US" sz="2800" dirty="0" err="1"/>
              <a:t>CustomPro</a:t>
            </a:r>
            <a:r>
              <a:rPr lang="en-US" sz="2800" dirty="0"/>
              <a:t>: Network Protocol Customization through Cross-host Feature Analysis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Yurong Chen, Tian Lan, Guru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Venkataramani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9308"/>
            <a:ext cx="3671304" cy="1697232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0" y="3383238"/>
            <a:ext cx="12192000" cy="6302"/>
          </a:xfrm>
          <a:prstGeom prst="line">
            <a:avLst/>
          </a:prstGeom>
          <a:ln w="38100" cmpd="dbl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14560"/>
            <a:ext cx="3810000" cy="1143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533" y="546153"/>
            <a:ext cx="7742761" cy="28141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Rectangle 16"/>
          <p:cNvSpPr/>
          <p:nvPr/>
        </p:nvSpPr>
        <p:spPr>
          <a:xfrm>
            <a:off x="2904836" y="5702383"/>
            <a:ext cx="638232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Securecomm</a:t>
            </a:r>
            <a:r>
              <a:rPr lang="en-US" sz="3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22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tracing and tainting</a:t>
            </a:r>
          </a:p>
          <a:p>
            <a:pPr lvl="1"/>
            <a:r>
              <a:rPr lang="en-US" dirty="0"/>
              <a:t>Run the programs in TEMU (a whole system emulator), logging instructions as well as other runtime information such as register states.</a:t>
            </a:r>
          </a:p>
          <a:p>
            <a:pPr lvl="1"/>
            <a:r>
              <a:rPr lang="en-US" dirty="0"/>
              <a:t>Instrument the </a:t>
            </a:r>
            <a:r>
              <a:rPr lang="en-US" b="1" i="1" dirty="0" err="1"/>
              <a:t>tracecap</a:t>
            </a:r>
            <a:r>
              <a:rPr lang="en-US" dirty="0"/>
              <a:t> plugin to enable: multi-tag field tainting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Taint-guided symbolic execution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i="1" dirty="0"/>
              <a:t>explore(avoid, find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67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D8712-7BE2-499B-9BBF-85480868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</a:rPr>
              <a:t>Multi-tag field tainting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94A7F-F000-41B1-8FA4-0EE11F258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C222235-CF1F-CA40-A329-C57CB8BC745C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31BC3EC-78C7-0645-8A4E-61F1A34814AB}"/>
              </a:ext>
            </a:extLst>
          </p:cNvPr>
          <p:cNvGrpSpPr/>
          <p:nvPr/>
        </p:nvGrpSpPr>
        <p:grpSpPr>
          <a:xfrm>
            <a:off x="156522" y="1534416"/>
            <a:ext cx="11197278" cy="5106791"/>
            <a:chOff x="156522" y="1534416"/>
            <a:chExt cx="11197278" cy="5106791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1951232-127A-4347-B7F7-48F21C6383C5}"/>
                </a:ext>
              </a:extLst>
            </p:cNvPr>
            <p:cNvSpPr/>
            <p:nvPr/>
          </p:nvSpPr>
          <p:spPr>
            <a:xfrm>
              <a:off x="156522" y="1759184"/>
              <a:ext cx="534838" cy="638355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474DF-8F01-FB45-B2B0-E74DADE53DAE}"/>
                </a:ext>
              </a:extLst>
            </p:cNvPr>
            <p:cNvSpPr/>
            <p:nvPr/>
          </p:nvSpPr>
          <p:spPr>
            <a:xfrm>
              <a:off x="691360" y="1759183"/>
              <a:ext cx="534838" cy="6383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20282FC9-C84F-704E-91E6-C1D771986E66}"/>
                </a:ext>
              </a:extLst>
            </p:cNvPr>
            <p:cNvSpPr/>
            <p:nvPr/>
          </p:nvSpPr>
          <p:spPr>
            <a:xfrm>
              <a:off x="1226198" y="1759183"/>
              <a:ext cx="534838" cy="63835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B6F7E28-C2AF-1046-AEE3-FD5C0D7AC369}"/>
                </a:ext>
              </a:extLst>
            </p:cNvPr>
            <p:cNvSpPr/>
            <p:nvPr/>
          </p:nvSpPr>
          <p:spPr>
            <a:xfrm>
              <a:off x="1761036" y="1767809"/>
              <a:ext cx="534838" cy="638355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DBFB6AB-BDD5-8C4C-8378-285E9A87D997}"/>
                </a:ext>
              </a:extLst>
            </p:cNvPr>
            <p:cNvSpPr txBox="1"/>
            <p:nvPr/>
          </p:nvSpPr>
          <p:spPr>
            <a:xfrm>
              <a:off x="4314674" y="1534416"/>
              <a:ext cx="2793714" cy="1200329"/>
            </a:xfrm>
            <a:prstGeom prst="rect">
              <a:avLst/>
            </a:prstGeom>
            <a:pattFill prst="pct40">
              <a:fgClr>
                <a:schemeClr val="accent5"/>
              </a:fgClr>
              <a:bgClr>
                <a:schemeClr val="bg1"/>
              </a:bgClr>
            </a:pattFill>
          </p:spPr>
          <p:txBody>
            <a:bodyPr wrap="none" rtlCol="0">
              <a:spAutoFit/>
            </a:bodyPr>
            <a:lstStyle/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%eax,-0x10(%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ebp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xor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,%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endParaRP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cmpl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$0x2,(%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ecx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je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80488aa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C0734D6-9233-0A4E-9A24-2474BC3F9A8F}"/>
                </a:ext>
              </a:extLst>
            </p:cNvPr>
            <p:cNvSpPr txBox="1"/>
            <p:nvPr/>
          </p:nvSpPr>
          <p:spPr>
            <a:xfrm>
              <a:off x="4314674" y="2751998"/>
              <a:ext cx="2655663" cy="923330"/>
            </a:xfrm>
            <a:prstGeom prst="rect">
              <a:avLst/>
            </a:prstGeom>
            <a:pattFill prst="pct40">
              <a:fgClr>
                <a:schemeClr val="accent6"/>
              </a:fgClr>
              <a:bgClr>
                <a:schemeClr val="bg1"/>
              </a:bgClr>
            </a:pattFill>
          </p:spPr>
          <p:txBody>
            <a:bodyPr wrap="none" rtlCol="0">
              <a:spAutoFit/>
            </a:bodyPr>
            <a:lstStyle/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$0x0,0x4(%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lea -0x20(%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ebp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),%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endPara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endParaRP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,(%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3F83B1CB-22AE-ED47-B53D-1EC41C78CF70}"/>
                </a:ext>
              </a:extLst>
            </p:cNvPr>
            <p:cNvSpPr txBox="1"/>
            <p:nvPr/>
          </p:nvSpPr>
          <p:spPr>
            <a:xfrm>
              <a:off x="4314674" y="3701059"/>
              <a:ext cx="3049617" cy="1754326"/>
            </a:xfrm>
            <a:prstGeom prst="rect">
              <a:avLst/>
            </a:prstGeom>
            <a:pattFill prst="pct40">
              <a:fgClr>
                <a:schemeClr val="accent5"/>
              </a:fgClr>
              <a:bgClr>
                <a:schemeClr val="bg1"/>
              </a:bgClr>
            </a:pattFill>
          </p:spPr>
          <p:txBody>
            <a:bodyPr wrap="none" rtlCol="0">
              <a:spAutoFit/>
            </a:bodyPr>
            <a:lstStyle/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0x804a04c,%eax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xor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%eax,0xc(%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$0x17,0x8(%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$0x1,0x4(%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$0x8048cb8,(%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jne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80488fd</a:t>
              </a:r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942B8EB-8D33-3348-B59E-DDE1B824A842}"/>
                </a:ext>
              </a:extLst>
            </p:cNvPr>
            <p:cNvSpPr txBox="1"/>
            <p:nvPr/>
          </p:nvSpPr>
          <p:spPr>
            <a:xfrm>
              <a:off x="4314674" y="5472638"/>
              <a:ext cx="3088089" cy="923330"/>
            </a:xfrm>
            <a:prstGeom prst="rect">
              <a:avLst/>
            </a:prstGeom>
            <a:pattFill prst="pct40">
              <a:fgClr>
                <a:schemeClr val="accent6"/>
              </a:fgClr>
              <a:bgClr>
                <a:schemeClr val="bg1"/>
              </a:bgClr>
            </a:pattFill>
          </p:spPr>
          <p:txBody>
            <a:bodyPr wrap="none" rtlCol="0">
              <a:spAutoFit/>
            </a:bodyPr>
            <a:lstStyle/>
            <a:p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call 8048618</a:t>
              </a:r>
            </a:p>
            <a:p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$0x8048d00,(%</a:t>
              </a:r>
              <a:r>
                <a:rPr lang="en-US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call 8048959</a:t>
              </a:r>
              <a:endParaRPr lang="en-US" dirty="0"/>
            </a:p>
          </p:txBody>
        </p:sp>
        <p:sp>
          <p:nvSpPr>
            <p:cNvPr id="96" name="Cloud 95">
              <a:extLst>
                <a:ext uri="{FF2B5EF4-FFF2-40B4-BE49-F238E27FC236}">
                  <a16:creationId xmlns:a16="http://schemas.microsoft.com/office/drawing/2014/main" id="{11DE5677-B800-5846-96B1-6A139DAFB437}"/>
                </a:ext>
              </a:extLst>
            </p:cNvPr>
            <p:cNvSpPr/>
            <p:nvPr/>
          </p:nvSpPr>
          <p:spPr>
            <a:xfrm>
              <a:off x="9420267" y="2074196"/>
              <a:ext cx="1932317" cy="1449238"/>
            </a:xfrm>
            <a:prstGeom prst="cloud">
              <a:avLst/>
            </a:prstGeom>
            <a:pattFill prst="pct40">
              <a:fgClr>
                <a:schemeClr val="accent5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Feature 1</a:t>
              </a:r>
            </a:p>
          </p:txBody>
        </p:sp>
        <p:sp>
          <p:nvSpPr>
            <p:cNvPr id="97" name="Cloud 96">
              <a:extLst>
                <a:ext uri="{FF2B5EF4-FFF2-40B4-BE49-F238E27FC236}">
                  <a16:creationId xmlns:a16="http://schemas.microsoft.com/office/drawing/2014/main" id="{40565FDE-751B-494C-81D5-BEE2A347EC62}"/>
                </a:ext>
              </a:extLst>
            </p:cNvPr>
            <p:cNvSpPr/>
            <p:nvPr/>
          </p:nvSpPr>
          <p:spPr>
            <a:xfrm>
              <a:off x="9421483" y="4578222"/>
              <a:ext cx="1932317" cy="1449238"/>
            </a:xfrm>
            <a:prstGeom prst="cloud">
              <a:avLst/>
            </a:prstGeom>
            <a:pattFill prst="pct40">
              <a:fgClr>
                <a:schemeClr val="accent6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Feature 2</a:t>
              </a:r>
            </a:p>
          </p:txBody>
        </p:sp>
        <p:cxnSp>
          <p:nvCxnSpPr>
            <p:cNvPr id="98" name="Curved Connector 97">
              <a:extLst>
                <a:ext uri="{FF2B5EF4-FFF2-40B4-BE49-F238E27FC236}">
                  <a16:creationId xmlns:a16="http://schemas.microsoft.com/office/drawing/2014/main" id="{C28F09D0-FA27-5F48-B7C8-04DAED583EDD}"/>
                </a:ext>
              </a:extLst>
            </p:cNvPr>
            <p:cNvCxnSpPr>
              <a:cxnSpLocks/>
              <a:stCxn id="107" idx="3"/>
              <a:endCxn id="92" idx="1"/>
            </p:cNvCxnSpPr>
            <p:nvPr/>
          </p:nvCxnSpPr>
          <p:spPr>
            <a:xfrm flipV="1">
              <a:off x="1887467" y="2134581"/>
              <a:ext cx="2427207" cy="1386928"/>
            </a:xfrm>
            <a:prstGeom prst="curvedConnector3">
              <a:avLst>
                <a:gd name="adj1" fmla="val 3578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urved Connector 98">
              <a:extLst>
                <a:ext uri="{FF2B5EF4-FFF2-40B4-BE49-F238E27FC236}">
                  <a16:creationId xmlns:a16="http://schemas.microsoft.com/office/drawing/2014/main" id="{9ACA3C0F-19D8-F644-83CC-DDD24C380B4D}"/>
                </a:ext>
              </a:extLst>
            </p:cNvPr>
            <p:cNvCxnSpPr>
              <a:cxnSpLocks/>
              <a:stCxn id="92" idx="1"/>
              <a:endCxn id="94" idx="1"/>
            </p:cNvCxnSpPr>
            <p:nvPr/>
          </p:nvCxnSpPr>
          <p:spPr>
            <a:xfrm rot="10800000" flipV="1">
              <a:off x="4314674" y="2134580"/>
              <a:ext cx="12700" cy="2443641"/>
            </a:xfrm>
            <a:prstGeom prst="curvedConnector3">
              <a:avLst>
                <a:gd name="adj1" fmla="val 954339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urved Connector 99">
              <a:extLst>
                <a:ext uri="{FF2B5EF4-FFF2-40B4-BE49-F238E27FC236}">
                  <a16:creationId xmlns:a16="http://schemas.microsoft.com/office/drawing/2014/main" id="{971C388A-4FC6-9345-9148-C286BEFE6F78}"/>
                </a:ext>
              </a:extLst>
            </p:cNvPr>
            <p:cNvCxnSpPr>
              <a:cxnSpLocks/>
              <a:endCxn id="93" idx="1"/>
            </p:cNvCxnSpPr>
            <p:nvPr/>
          </p:nvCxnSpPr>
          <p:spPr>
            <a:xfrm flipV="1">
              <a:off x="1956166" y="3213663"/>
              <a:ext cx="2358508" cy="1953052"/>
            </a:xfrm>
            <a:prstGeom prst="curvedConnector3">
              <a:avLst>
                <a:gd name="adj1" fmla="val 50000"/>
              </a:avLst>
            </a:prstGeom>
            <a:ln>
              <a:solidFill>
                <a:schemeClr val="accent6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urved Connector 100">
              <a:extLst>
                <a:ext uri="{FF2B5EF4-FFF2-40B4-BE49-F238E27FC236}">
                  <a16:creationId xmlns:a16="http://schemas.microsoft.com/office/drawing/2014/main" id="{36562871-9EE7-0941-8586-674AE58CEE0F}"/>
                </a:ext>
              </a:extLst>
            </p:cNvPr>
            <p:cNvCxnSpPr>
              <a:cxnSpLocks/>
              <a:stCxn id="93" idx="1"/>
              <a:endCxn id="95" idx="1"/>
            </p:cNvCxnSpPr>
            <p:nvPr/>
          </p:nvCxnSpPr>
          <p:spPr>
            <a:xfrm rot="10800000" flipV="1">
              <a:off x="4314674" y="3213663"/>
              <a:ext cx="12700" cy="2720640"/>
            </a:xfrm>
            <a:prstGeom prst="curvedConnector3">
              <a:avLst>
                <a:gd name="adj1" fmla="val 1800000"/>
              </a:avLst>
            </a:prstGeom>
            <a:ln>
              <a:solidFill>
                <a:schemeClr val="accent6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DAFFFE6F-9CD0-494D-981C-79D97B8E6EA9}"/>
                </a:ext>
              </a:extLst>
            </p:cNvPr>
            <p:cNvCxnSpPr>
              <a:cxnSpLocks/>
              <a:stCxn id="92" idx="3"/>
              <a:endCxn id="96" idx="2"/>
            </p:cNvCxnSpPr>
            <p:nvPr/>
          </p:nvCxnSpPr>
          <p:spPr>
            <a:xfrm>
              <a:off x="7108388" y="2134581"/>
              <a:ext cx="2317873" cy="6642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23651636-FB82-934D-860A-1856043A8157}"/>
                </a:ext>
              </a:extLst>
            </p:cNvPr>
            <p:cNvCxnSpPr>
              <a:cxnSpLocks/>
              <a:stCxn id="94" idx="3"/>
              <a:endCxn id="96" idx="2"/>
            </p:cNvCxnSpPr>
            <p:nvPr/>
          </p:nvCxnSpPr>
          <p:spPr>
            <a:xfrm flipV="1">
              <a:off x="7364291" y="2798815"/>
              <a:ext cx="2061970" cy="1779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90CA9FF-7090-824C-AED9-4A83ECF51C92}"/>
                </a:ext>
              </a:extLst>
            </p:cNvPr>
            <p:cNvCxnSpPr>
              <a:cxnSpLocks/>
              <a:stCxn id="93" idx="3"/>
              <a:endCxn id="97" idx="2"/>
            </p:cNvCxnSpPr>
            <p:nvPr/>
          </p:nvCxnSpPr>
          <p:spPr>
            <a:xfrm>
              <a:off x="6970337" y="3213663"/>
              <a:ext cx="2457140" cy="2089178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9080D2A7-4467-234E-B0AB-36C1C4DEB51A}"/>
                </a:ext>
              </a:extLst>
            </p:cNvPr>
            <p:cNvCxnSpPr>
              <a:cxnSpLocks/>
              <a:stCxn id="95" idx="3"/>
              <a:endCxn id="97" idx="2"/>
            </p:cNvCxnSpPr>
            <p:nvPr/>
          </p:nvCxnSpPr>
          <p:spPr>
            <a:xfrm flipV="1">
              <a:off x="7402763" y="5302841"/>
              <a:ext cx="2024714" cy="631462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Down Arrow 105">
              <a:extLst>
                <a:ext uri="{FF2B5EF4-FFF2-40B4-BE49-F238E27FC236}">
                  <a16:creationId xmlns:a16="http://schemas.microsoft.com/office/drawing/2014/main" id="{4CE89726-3751-694A-814B-B6ACD774C988}"/>
                </a:ext>
              </a:extLst>
            </p:cNvPr>
            <p:cNvSpPr/>
            <p:nvPr/>
          </p:nvSpPr>
          <p:spPr>
            <a:xfrm>
              <a:off x="1066398" y="2527087"/>
              <a:ext cx="310551" cy="664235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9A639621-11AD-D645-9191-AE4BA81E4D27}"/>
                </a:ext>
              </a:extLst>
            </p:cNvPr>
            <p:cNvSpPr/>
            <p:nvPr/>
          </p:nvSpPr>
          <p:spPr>
            <a:xfrm>
              <a:off x="550372" y="3247392"/>
              <a:ext cx="1337095" cy="54823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21DC8D0-202B-1745-AE39-C1A56F7F8E03}"/>
                </a:ext>
              </a:extLst>
            </p:cNvPr>
            <p:cNvSpPr/>
            <p:nvPr/>
          </p:nvSpPr>
          <p:spPr>
            <a:xfrm>
              <a:off x="550371" y="3804976"/>
              <a:ext cx="1337095" cy="54823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5BB9721-EEE8-8A4F-8EA2-B0F78D81D30B}"/>
                </a:ext>
              </a:extLst>
            </p:cNvPr>
            <p:cNvSpPr/>
            <p:nvPr/>
          </p:nvSpPr>
          <p:spPr>
            <a:xfrm>
              <a:off x="550370" y="4353210"/>
              <a:ext cx="1337095" cy="54823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Times" pitchFamily="2" charset="0"/>
                </a:rPr>
                <a:t>Mem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4E507703-3398-4940-AF60-ADBFA09119F2}"/>
                </a:ext>
              </a:extLst>
            </p:cNvPr>
            <p:cNvSpPr/>
            <p:nvPr/>
          </p:nvSpPr>
          <p:spPr>
            <a:xfrm>
              <a:off x="547339" y="4883970"/>
              <a:ext cx="1337095" cy="548234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20341A49-41C8-A94E-A8DB-77C5FBBE7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1674" y="5166715"/>
              <a:ext cx="1474492" cy="14744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768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755568-ABDB-4EDD-93DB-2375B9215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</a:rPr>
              <a:t>Taint-guided 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FB562-C512-425A-8C4A-FF32DCCD3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C222235-CF1F-CA40-A329-C57CB8BC745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E72686-744F-D840-B14B-C78833F08829}"/>
              </a:ext>
            </a:extLst>
          </p:cNvPr>
          <p:cNvSpPr/>
          <p:nvPr/>
        </p:nvSpPr>
        <p:spPr>
          <a:xfrm>
            <a:off x="2844800" y="1646830"/>
            <a:ext cx="2099733" cy="17780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Tracing/Tainting:</a:t>
            </a:r>
          </a:p>
          <a:p>
            <a:pPr algn="ctr"/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scope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AD072D-4B88-454B-AC66-E6CD63AD39B0}"/>
              </a:ext>
            </a:extLst>
          </p:cNvPr>
          <p:cNvSpPr/>
          <p:nvPr/>
        </p:nvSpPr>
        <p:spPr>
          <a:xfrm>
            <a:off x="7161061" y="1646830"/>
            <a:ext cx="2099733" cy="17780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Symbolic execution:</a:t>
            </a:r>
          </a:p>
          <a:p>
            <a:pPr algn="ctr"/>
            <a:r>
              <a:rPr lang="en-US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 explosion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60660BA5-C7B0-0A4F-8872-23F3F45BB22B}"/>
              </a:ext>
            </a:extLst>
          </p:cNvPr>
          <p:cNvSpPr/>
          <p:nvPr/>
        </p:nvSpPr>
        <p:spPr>
          <a:xfrm rot="5400000">
            <a:off x="5825066" y="1651359"/>
            <a:ext cx="491066" cy="428413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9FB99579-4E4C-2E42-B1EF-DDA8F26DC18D}"/>
              </a:ext>
            </a:extLst>
          </p:cNvPr>
          <p:cNvCxnSpPr>
            <a:stCxn id="6" idx="1"/>
          </p:cNvCxnSpPr>
          <p:nvPr/>
        </p:nvCxnSpPr>
        <p:spPr>
          <a:xfrm rot="16200000" flipH="1" flipV="1">
            <a:off x="3928713" y="3767846"/>
            <a:ext cx="1870774" cy="2412999"/>
          </a:xfrm>
          <a:prstGeom prst="curvedConnector4">
            <a:avLst>
              <a:gd name="adj1" fmla="val 11314"/>
              <a:gd name="adj2" fmla="val 719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0588697B-BFBC-E54B-BD1E-98075DC6EE08}"/>
              </a:ext>
            </a:extLst>
          </p:cNvPr>
          <p:cNvCxnSpPr>
            <a:cxnSpLocks/>
            <a:stCxn id="6" idx="1"/>
          </p:cNvCxnSpPr>
          <p:nvPr/>
        </p:nvCxnSpPr>
        <p:spPr>
          <a:xfrm rot="16200000" flipH="1" flipV="1">
            <a:off x="4792313" y="4631446"/>
            <a:ext cx="1870774" cy="685799"/>
          </a:xfrm>
          <a:prstGeom prst="curvedConnector3">
            <a:avLst>
              <a:gd name="adj1" fmla="val 48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3CF8F0C5-F2DC-7A42-8204-AA62E0DBD73B}"/>
              </a:ext>
            </a:extLst>
          </p:cNvPr>
          <p:cNvCxnSpPr>
            <a:cxnSpLocks/>
            <a:stCxn id="6" idx="1"/>
          </p:cNvCxnSpPr>
          <p:nvPr/>
        </p:nvCxnSpPr>
        <p:spPr>
          <a:xfrm rot="16200000" flipH="1">
            <a:off x="5410379" y="4699179"/>
            <a:ext cx="1870776" cy="550337"/>
          </a:xfrm>
          <a:prstGeom prst="curvedConnector3">
            <a:avLst>
              <a:gd name="adj1" fmla="val 113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1B7AB9FE-8857-D444-BA5B-8F47CE21A5E0}"/>
              </a:ext>
            </a:extLst>
          </p:cNvPr>
          <p:cNvCxnSpPr>
            <a:cxnSpLocks/>
            <a:stCxn id="6" idx="1"/>
          </p:cNvCxnSpPr>
          <p:nvPr/>
        </p:nvCxnSpPr>
        <p:spPr>
          <a:xfrm rot="16200000" flipH="1">
            <a:off x="6062313" y="4047245"/>
            <a:ext cx="1870776" cy="1854204"/>
          </a:xfrm>
          <a:prstGeom prst="curvedConnector3">
            <a:avLst>
              <a:gd name="adj1" fmla="val 95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B35F11F2-69B1-5345-964D-D8BB6A3858CD}"/>
              </a:ext>
            </a:extLst>
          </p:cNvPr>
          <p:cNvCxnSpPr/>
          <p:nvPr/>
        </p:nvCxnSpPr>
        <p:spPr>
          <a:xfrm rot="16200000" flipH="1">
            <a:off x="4083138" y="5226140"/>
            <a:ext cx="935388" cy="4317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38402A9F-69D0-2C45-9321-AC457BC9C869}"/>
              </a:ext>
            </a:extLst>
          </p:cNvPr>
          <p:cNvCxnSpPr/>
          <p:nvPr/>
        </p:nvCxnSpPr>
        <p:spPr>
          <a:xfrm rot="16200000" flipH="1">
            <a:off x="5444156" y="5257889"/>
            <a:ext cx="935388" cy="3683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D18C41C4-DF44-4249-B444-5B0EB71E7FAE}"/>
              </a:ext>
            </a:extLst>
          </p:cNvPr>
          <p:cNvCxnSpPr/>
          <p:nvPr/>
        </p:nvCxnSpPr>
        <p:spPr>
          <a:xfrm rot="5400000">
            <a:off x="6992498" y="5161576"/>
            <a:ext cx="935389" cy="5609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Multiply 30">
            <a:extLst>
              <a:ext uri="{FF2B5EF4-FFF2-40B4-BE49-F238E27FC236}">
                <a16:creationId xmlns:a16="http://schemas.microsoft.com/office/drawing/2014/main" id="{D8FCA751-D020-E44C-8C9D-D1C27962D0B5}"/>
              </a:ext>
            </a:extLst>
          </p:cNvPr>
          <p:cNvSpPr/>
          <p:nvPr/>
        </p:nvSpPr>
        <p:spPr>
          <a:xfrm>
            <a:off x="4015692" y="4406959"/>
            <a:ext cx="694267" cy="71763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>
            <a:extLst>
              <a:ext uri="{FF2B5EF4-FFF2-40B4-BE49-F238E27FC236}">
                <a16:creationId xmlns:a16="http://schemas.microsoft.com/office/drawing/2014/main" id="{9898A286-8537-A649-B571-2E88E41C47E9}"/>
              </a:ext>
            </a:extLst>
          </p:cNvPr>
          <p:cNvSpPr/>
          <p:nvPr/>
        </p:nvSpPr>
        <p:spPr>
          <a:xfrm>
            <a:off x="6146797" y="4453703"/>
            <a:ext cx="694267" cy="71763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>
            <a:extLst>
              <a:ext uri="{FF2B5EF4-FFF2-40B4-BE49-F238E27FC236}">
                <a16:creationId xmlns:a16="http://schemas.microsoft.com/office/drawing/2014/main" id="{26226FE0-2C08-BF4E-A54E-D96F81FD41EE}"/>
              </a:ext>
            </a:extLst>
          </p:cNvPr>
          <p:cNvSpPr/>
          <p:nvPr/>
        </p:nvSpPr>
        <p:spPr>
          <a:xfrm>
            <a:off x="7233030" y="4360215"/>
            <a:ext cx="694267" cy="71763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2FA91B-C1CC-0A4D-89AA-10C0F3578B87}"/>
              </a:ext>
            </a:extLst>
          </p:cNvPr>
          <p:cNvSpPr txBox="1"/>
          <p:nvPr/>
        </p:nvSpPr>
        <p:spPr>
          <a:xfrm>
            <a:off x="3657600" y="6002407"/>
            <a:ext cx="447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	…	…	…	…</a:t>
            </a:r>
          </a:p>
        </p:txBody>
      </p:sp>
    </p:spTree>
    <p:extLst>
      <p:ext uri="{BB962C8B-B14F-4D97-AF65-F5344CB8AC3E}">
        <p14:creationId xmlns:p14="http://schemas.microsoft.com/office/powerpoint/2010/main" val="390842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EF14C-147C-4F69-A779-EE5F7A667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Customization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79831-D6F9-4E22-BDD6-A4A50E2EF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03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Instruction identification</a:t>
            </a:r>
          </a:p>
          <a:p>
            <a:pPr lvl="1"/>
            <a:endParaRPr lang="en-US" dirty="0"/>
          </a:p>
          <a:p>
            <a:r>
              <a:rPr lang="en-US" dirty="0"/>
              <a:t>Binary rewriting</a:t>
            </a:r>
          </a:p>
          <a:p>
            <a:endParaRPr lang="en-US" dirty="0"/>
          </a:p>
          <a:p>
            <a:r>
              <a:rPr lang="en-US" dirty="0"/>
              <a:t>Verification</a:t>
            </a:r>
          </a:p>
          <a:p>
            <a:pPr marL="914400" lvl="2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539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16782-5CFB-E541-A45D-518C2E94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rewriting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652393-E4A7-034F-BAA2-D47C0227B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55C7390-242B-9A44-A9FB-2F5A8367F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38127"/>
            <a:ext cx="9601200" cy="445274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98CCD2-ED71-8F42-807C-4BDBE43735C0}"/>
              </a:ext>
            </a:extLst>
          </p:cNvPr>
          <p:cNvSpPr txBox="1"/>
          <p:nvPr/>
        </p:nvSpPr>
        <p:spPr>
          <a:xfrm>
            <a:off x="67733" y="5705812"/>
            <a:ext cx="103801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dirty="0">
                <a:latin typeface="American Typewriter" panose="02090604020004020304" pitchFamily="18" charset="77"/>
              </a:rPr>
              <a:t>Call site: if undesired basic blocks are  invoked through </a:t>
            </a:r>
            <a:r>
              <a:rPr lang="en-US" sz="2000" i="1" dirty="0">
                <a:latin typeface="American Typewriter" panose="02090604020004020304" pitchFamily="18" charset="77"/>
              </a:rPr>
              <a:t>jump</a:t>
            </a:r>
            <a:r>
              <a:rPr lang="en-US" sz="2000" dirty="0">
                <a:latin typeface="American Typewriter" panose="02090604020004020304" pitchFamily="18" charset="77"/>
              </a:rPr>
              <a:t> or </a:t>
            </a:r>
            <a:r>
              <a:rPr lang="en-US" sz="2000" i="1" dirty="0">
                <a:latin typeface="American Typewriter" panose="02090604020004020304" pitchFamily="18" charset="77"/>
              </a:rPr>
              <a:t>call</a:t>
            </a:r>
            <a:r>
              <a:rPr lang="en-US" sz="2000" dirty="0">
                <a:latin typeface="American Typewriter" panose="02090604020004020304" pitchFamily="18" charset="77"/>
              </a:rPr>
              <a:t>, change the calling instructions to exit (interruption)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dirty="0" err="1">
                <a:latin typeface="American Typewriter" panose="02090604020004020304" pitchFamily="18" charset="77"/>
              </a:rPr>
              <a:t>Callee</a:t>
            </a:r>
            <a:r>
              <a:rPr lang="en-US" sz="2000" dirty="0">
                <a:latin typeface="American Typewriter" panose="02090604020004020304" pitchFamily="18" charset="77"/>
              </a:rPr>
              <a:t>: change all instructions to NOPs.	</a:t>
            </a:r>
          </a:p>
        </p:txBody>
      </p:sp>
    </p:spTree>
    <p:extLst>
      <p:ext uri="{BB962C8B-B14F-4D97-AF65-F5344CB8AC3E}">
        <p14:creationId xmlns:p14="http://schemas.microsoft.com/office/powerpoint/2010/main" val="3909286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EE6C-C2C8-474C-AFE3-716644EBE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and feedbacks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9EB50-A939-FA44-B2CD-BAEE08137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Generate testcases by feature categories: fix feature-critical fields and fuzz others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If “benign” inputs result in crashes, feed such inputs to normal program and compare the execution traces to find out the root cause, and redo feature identification and rewriting; similar for “buggy” inputs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Multiple iterations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4A74D-C091-494F-B11F-05850CBA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151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F60FCA6E-0894-46CD-BD49-5955A51E00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E78C6E4B-A1F1-4B6C-97EC-BE997495D6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0B0A8-6BDB-401B-AC53-C45D0C577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F74EFC1-0575-4A3C-813C-343F0E01C111}"/>
              </a:ext>
            </a:extLst>
          </p:cNvPr>
          <p:cNvSpPr txBox="1">
            <a:spLocks/>
          </p:cNvSpPr>
          <p:nvPr/>
        </p:nvSpPr>
        <p:spPr>
          <a:xfrm>
            <a:off x="8296726" y="5529883"/>
            <a:ext cx="3043835" cy="109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OpenSSL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F3B51-BD83-A245-AC75-B3E4E3673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4481"/>
            <a:ext cx="12192000" cy="3349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71D1DA-ABC1-234A-9280-CC9D2F8A68F3}"/>
              </a:ext>
            </a:extLst>
          </p:cNvPr>
          <p:cNvSpPr txBox="1"/>
          <p:nvPr/>
        </p:nvSpPr>
        <p:spPr>
          <a:xfrm>
            <a:off x="1376643" y="878056"/>
            <a:ext cx="98655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Times" pitchFamily="2" charset="0"/>
              </a:rPr>
              <a:t>Original binaries: </a:t>
            </a:r>
            <a:r>
              <a:rPr lang="en-US" sz="2800" i="1" dirty="0" err="1">
                <a:latin typeface="Times" pitchFamily="2" charset="0"/>
              </a:rPr>
              <a:t>s_server</a:t>
            </a:r>
            <a:r>
              <a:rPr lang="en-US" sz="2800" dirty="0">
                <a:latin typeface="Times" pitchFamily="2" charset="0"/>
              </a:rPr>
              <a:t>: 130212/111595, </a:t>
            </a:r>
            <a:r>
              <a:rPr lang="en-US" sz="2800" i="1" dirty="0" err="1">
                <a:latin typeface="Times" pitchFamily="2" charset="0"/>
              </a:rPr>
              <a:t>s_client</a:t>
            </a:r>
            <a:r>
              <a:rPr lang="en-US" sz="2800" dirty="0">
                <a:latin typeface="Times" pitchFamily="2" charset="0"/>
              </a:rPr>
              <a:t>: 124151/11123</a:t>
            </a:r>
            <a:endParaRPr lang="en-US" i="1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413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&amp;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CustomPro</a:t>
            </a:r>
            <a:r>
              <a:rPr lang="en-US" dirty="0"/>
              <a:t> does not work with encrypted/obfuscated binaries</a:t>
            </a:r>
          </a:p>
          <a:p>
            <a:endParaRPr lang="en-US" dirty="0"/>
          </a:p>
          <a:p>
            <a:r>
              <a:rPr lang="en-US" dirty="0"/>
              <a:t>Backward tainting: find the instructions that generate the first packet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627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B146403-F3D6-484B-B2ED-97F9565D037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040" y="1044869"/>
            <a:ext cx="5455917" cy="25233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6043" y="1065328"/>
            <a:ext cx="5455917" cy="24824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D48445-CAB9-41FC-BFA4-224ABD4DD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60016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193280" y="3706773"/>
            <a:ext cx="432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>
                <a:latin typeface="Times New Roman" charset="0"/>
                <a:ea typeface="Times New Roman" charset="0"/>
                <a:cs typeface="Times New Roman" charset="0"/>
              </a:rPr>
              <a:t>N00014-17-1-2786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&amp; </a:t>
            </a:r>
            <a:r>
              <a:rPr lang="mr-IN" dirty="0">
                <a:latin typeface="Times New Roman" charset="0"/>
                <a:ea typeface="Times New Roman" charset="0"/>
                <a:cs typeface="Times New Roman" charset="0"/>
              </a:rPr>
              <a:t>N00014-15-1-2210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73661" y="6486575"/>
            <a:ext cx="2743200" cy="365125"/>
          </a:xfrm>
        </p:spPr>
        <p:txBody>
          <a:bodyPr/>
          <a:lstStyle/>
          <a:p>
            <a:fld id="{AC222235-CF1F-CA40-A329-C57CB8BC745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74DDB-811B-6741-BAB2-0A46D0A3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protocols are bloated and vulnerable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5787B-11DC-5B4A-BA59-8D05B51E8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OpenSSL: Heartbeat</a:t>
            </a:r>
          </a:p>
          <a:p>
            <a:endParaRPr lang="en-US" dirty="0"/>
          </a:p>
          <a:p>
            <a:r>
              <a:rPr lang="en-US" dirty="0"/>
              <a:t>SNMP: Trap communication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737DA5-C2C1-9B47-9C04-E3DB7CBB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9AB605-C03C-E343-A07A-48C714112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01" y="4471701"/>
            <a:ext cx="2048565" cy="711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113F4D-6BE4-1940-A925-FB63F25E9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1333" y="4010266"/>
            <a:ext cx="5034570" cy="234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2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E98D3-BE32-9C47-8AFF-01C41ECF6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40"/>
            <a:ext cx="10515600" cy="1325563"/>
          </a:xfrm>
        </p:spPr>
        <p:txBody>
          <a:bodyPr/>
          <a:lstStyle/>
          <a:p>
            <a:r>
              <a:rPr lang="en-US" dirty="0"/>
              <a:t>Program Customization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F0893-3CFA-CC47-A12B-D67E0E10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3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B85495-CBD8-F144-8DE9-EFB6792AA9DA}"/>
              </a:ext>
            </a:extLst>
          </p:cNvPr>
          <p:cNvSpPr/>
          <p:nvPr/>
        </p:nvSpPr>
        <p:spPr>
          <a:xfrm>
            <a:off x="1085908" y="1738514"/>
            <a:ext cx="2841695" cy="4205724"/>
          </a:xfrm>
          <a:prstGeom prst="rect">
            <a:avLst/>
          </a:prstGeom>
          <a:noFill/>
          <a:ln w="25400" cmpd="dbl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5EE32F-28CB-DE4D-A3FA-89B0387C7CDD}"/>
              </a:ext>
            </a:extLst>
          </p:cNvPr>
          <p:cNvSpPr txBox="1"/>
          <p:nvPr/>
        </p:nvSpPr>
        <p:spPr>
          <a:xfrm>
            <a:off x="1085907" y="5629890"/>
            <a:ext cx="2841695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 Analysis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4D0C85E-1455-6145-A939-8F2E78EA4ABD}"/>
              </a:ext>
            </a:extLst>
          </p:cNvPr>
          <p:cNvSpPr/>
          <p:nvPr/>
        </p:nvSpPr>
        <p:spPr>
          <a:xfrm>
            <a:off x="998471" y="1980647"/>
            <a:ext cx="3147724" cy="976806"/>
          </a:xfrm>
          <a:prstGeom prst="rect">
            <a:avLst/>
          </a:prstGeom>
          <a:noFill/>
          <a:ln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F11B7E2-8928-494B-8A97-F7E822791F10}"/>
              </a:ext>
            </a:extLst>
          </p:cNvPr>
          <p:cNvSpPr/>
          <p:nvPr/>
        </p:nvSpPr>
        <p:spPr>
          <a:xfrm>
            <a:off x="998471" y="4670879"/>
            <a:ext cx="3147724" cy="575313"/>
          </a:xfrm>
          <a:prstGeom prst="rect">
            <a:avLst/>
          </a:prstGeom>
          <a:noFill/>
          <a:ln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Curved Right 47">
            <a:extLst>
              <a:ext uri="{FF2B5EF4-FFF2-40B4-BE49-F238E27FC236}">
                <a16:creationId xmlns:a16="http://schemas.microsoft.com/office/drawing/2014/main" id="{F3CB7125-ED31-BE4D-86F3-D97961DDBA7D}"/>
              </a:ext>
            </a:extLst>
          </p:cNvPr>
          <p:cNvSpPr/>
          <p:nvPr/>
        </p:nvSpPr>
        <p:spPr>
          <a:xfrm>
            <a:off x="691225" y="2410380"/>
            <a:ext cx="292671" cy="2608948"/>
          </a:xfrm>
          <a:prstGeom prst="curved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1A9919-2E8E-4140-B6C5-C1D4A5AFBE75}"/>
              </a:ext>
            </a:extLst>
          </p:cNvPr>
          <p:cNvSpPr/>
          <p:nvPr/>
        </p:nvSpPr>
        <p:spPr>
          <a:xfrm>
            <a:off x="998471" y="3396066"/>
            <a:ext cx="3147724" cy="576767"/>
          </a:xfrm>
          <a:prstGeom prst="rect">
            <a:avLst/>
          </a:prstGeom>
          <a:noFill/>
          <a:ln w="2540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904DA60-9C0B-AB4B-8418-555CFBBA9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100" y="5131850"/>
            <a:ext cx="1204157" cy="811704"/>
          </a:xfrm>
          <a:prstGeom prst="rect">
            <a:avLst/>
          </a:prstGeom>
        </p:spPr>
      </p:pic>
      <p:cxnSp>
        <p:nvCxnSpPr>
          <p:cNvPr id="36" name="Connector: Curved 55">
            <a:extLst>
              <a:ext uri="{FF2B5EF4-FFF2-40B4-BE49-F238E27FC236}">
                <a16:creationId xmlns:a16="http://schemas.microsoft.com/office/drawing/2014/main" id="{C120F312-7FE8-0147-93FC-E9FAC680F1AD}"/>
              </a:ext>
            </a:extLst>
          </p:cNvPr>
          <p:cNvCxnSpPr>
            <a:cxnSpLocks/>
            <a:stCxn id="34" idx="3"/>
            <a:endCxn id="35" idx="0"/>
          </p:cNvCxnSpPr>
          <p:nvPr/>
        </p:nvCxnSpPr>
        <p:spPr>
          <a:xfrm>
            <a:off x="4146195" y="3684450"/>
            <a:ext cx="886984" cy="1447400"/>
          </a:xfrm>
          <a:prstGeom prst="curvedConnector2">
            <a:avLst/>
          </a:prstGeom>
          <a:ln w="22225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A0F55-2383-4844-AEDC-8088D19CDC7E}"/>
              </a:ext>
            </a:extLst>
          </p:cNvPr>
          <p:cNvCxnSpPr/>
          <p:nvPr/>
        </p:nvCxnSpPr>
        <p:spPr>
          <a:xfrm>
            <a:off x="5741582" y="1509823"/>
            <a:ext cx="0" cy="5029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5B5325-5824-294A-BFC1-BF12EEB90408}"/>
              </a:ext>
            </a:extLst>
          </p:cNvPr>
          <p:cNvCxnSpPr/>
          <p:nvPr/>
        </p:nvCxnSpPr>
        <p:spPr>
          <a:xfrm>
            <a:off x="5915247" y="1509823"/>
            <a:ext cx="0" cy="5029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615257A-A812-7D4D-88E2-B5582E9419BD}"/>
              </a:ext>
            </a:extLst>
          </p:cNvPr>
          <p:cNvSpPr txBox="1"/>
          <p:nvPr/>
        </p:nvSpPr>
        <p:spPr>
          <a:xfrm>
            <a:off x="6138754" y="1678079"/>
            <a:ext cx="5071534" cy="44012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Yufei</a:t>
            </a:r>
            <a:r>
              <a:rPr lang="en-US" sz="2000" dirty="0"/>
              <a:t> Jiang, </a:t>
            </a:r>
            <a:r>
              <a:rPr lang="en-US" sz="2000" dirty="0" err="1"/>
              <a:t>Dinghao</a:t>
            </a:r>
            <a:r>
              <a:rPr lang="en-US" sz="2000" dirty="0"/>
              <a:t> Wu, and Peng Liu. "</a:t>
            </a:r>
            <a:r>
              <a:rPr lang="en-US" sz="2000" dirty="0" err="1"/>
              <a:t>JRed:Program</a:t>
            </a:r>
            <a:r>
              <a:rPr lang="en-US" sz="2000" dirty="0"/>
              <a:t> Customization and Bloatware Mitigation Based on Static Analysis."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Yufei</a:t>
            </a:r>
            <a:r>
              <a:rPr lang="en-US" sz="2000" dirty="0"/>
              <a:t> Jiang, Can Zhang, </a:t>
            </a:r>
            <a:r>
              <a:rPr lang="en-US" sz="2000" dirty="0" err="1"/>
              <a:t>Dinghao</a:t>
            </a:r>
            <a:r>
              <a:rPr lang="en-US" sz="2000" dirty="0"/>
              <a:t> Wu, and Peng Liu. "Feature-Based Software Customization: Preliminary Analysis, Formalization, and Methods.”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Guoqing</a:t>
            </a:r>
            <a:r>
              <a:rPr lang="en-US" sz="2000" dirty="0"/>
              <a:t> Xu, Nick Mitchell, Matthew Arnold, Atanas </a:t>
            </a:r>
            <a:r>
              <a:rPr lang="en-US" sz="2000" dirty="0" err="1"/>
              <a:t>Rountev</a:t>
            </a:r>
            <a:r>
              <a:rPr lang="en-US" sz="2000" dirty="0"/>
              <a:t>, and Gary </a:t>
            </a:r>
            <a:r>
              <a:rPr lang="en-US" sz="2000" dirty="0" err="1"/>
              <a:t>Sevitsky</a:t>
            </a:r>
            <a:r>
              <a:rPr lang="en-US" sz="2000" dirty="0"/>
              <a:t>. "Software bloat analysis: finding, removing, and preventing performance problems in modern large-scale object-oriented applications."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F58D838-C8B4-644F-B98C-D8B70118BA59}"/>
              </a:ext>
            </a:extLst>
          </p:cNvPr>
          <p:cNvSpPr txBox="1"/>
          <p:nvPr/>
        </p:nvSpPr>
        <p:spPr>
          <a:xfrm>
            <a:off x="1219547" y="2225714"/>
            <a:ext cx="2077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if(!accepted){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A9C5A43-FF89-1043-A392-761C1EB6F0AB}"/>
              </a:ext>
            </a:extLst>
          </p:cNvPr>
          <p:cNvSpPr txBox="1"/>
          <p:nvPr/>
        </p:nvSpPr>
        <p:spPr>
          <a:xfrm>
            <a:off x="1687807" y="3542473"/>
            <a:ext cx="176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drink();}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279534-548B-D64B-989B-9624C2C82BF1}"/>
              </a:ext>
            </a:extLst>
          </p:cNvPr>
          <p:cNvSpPr txBox="1"/>
          <p:nvPr/>
        </p:nvSpPr>
        <p:spPr>
          <a:xfrm>
            <a:off x="1403498" y="4848447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else sleep();</a:t>
            </a:r>
          </a:p>
        </p:txBody>
      </p:sp>
    </p:spTree>
    <p:extLst>
      <p:ext uri="{BB962C8B-B14F-4D97-AF65-F5344CB8AC3E}">
        <p14:creationId xmlns:p14="http://schemas.microsoft.com/office/powerpoint/2010/main" val="389711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E98D3-BE32-9C47-8AFF-01C41ECF6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40"/>
            <a:ext cx="10515600" cy="1325563"/>
          </a:xfrm>
        </p:spPr>
        <p:txBody>
          <a:bodyPr/>
          <a:lstStyle/>
          <a:p>
            <a:r>
              <a:rPr lang="en-US" dirty="0"/>
              <a:t>Program Customization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F0893-3CFA-CC47-A12B-D67E0E10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B5C726-8758-7348-9D1E-CCAB1237CE85}"/>
              </a:ext>
            </a:extLst>
          </p:cNvPr>
          <p:cNvGrpSpPr/>
          <p:nvPr/>
        </p:nvGrpSpPr>
        <p:grpSpPr>
          <a:xfrm>
            <a:off x="592137" y="1674719"/>
            <a:ext cx="5224961" cy="4415221"/>
            <a:chOff x="6673958" y="1674719"/>
            <a:chExt cx="5224961" cy="4415221"/>
          </a:xfrm>
        </p:grpSpPr>
        <p:sp>
          <p:nvSpPr>
            <p:cNvPr id="16" name="TextShape 1">
              <a:extLst>
                <a:ext uri="{FF2B5EF4-FFF2-40B4-BE49-F238E27FC236}">
                  <a16:creationId xmlns:a16="http://schemas.microsoft.com/office/drawing/2014/main" id="{DC347F63-94A9-6246-A3B1-4A3B732179AB}"/>
                </a:ext>
              </a:extLst>
            </p:cNvPr>
            <p:cNvSpPr txBox="1"/>
            <p:nvPr/>
          </p:nvSpPr>
          <p:spPr>
            <a:xfrm>
              <a:off x="6673958" y="1674719"/>
              <a:ext cx="2194560" cy="895320"/>
            </a:xfrm>
            <a:prstGeom prst="rect">
              <a:avLst/>
            </a:prstGeom>
            <a:noFill/>
            <a:ln>
              <a:solidFill>
                <a:srgbClr val="808080"/>
              </a:solidFill>
              <a:custDash/>
            </a:ln>
          </p:spPr>
          <p:txBody>
            <a:bodyPr lIns="90000" tIns="45000" rIns="90000" bIns="45000"/>
            <a:lstStyle/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%eax,-0x10(%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ebp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xor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,%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endPara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endParaRPr>
            </a:p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cmpl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$0x2,(%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ecx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je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80488aa</a:t>
              </a:r>
            </a:p>
          </p:txBody>
        </p:sp>
        <p:sp>
          <p:nvSpPr>
            <p:cNvPr id="18" name="TextShape 7">
              <a:extLst>
                <a:ext uri="{FF2B5EF4-FFF2-40B4-BE49-F238E27FC236}">
                  <a16:creationId xmlns:a16="http://schemas.microsoft.com/office/drawing/2014/main" id="{2B4A7F79-2946-D54E-9ABA-AA554573AAA6}"/>
                </a:ext>
              </a:extLst>
            </p:cNvPr>
            <p:cNvSpPr txBox="1"/>
            <p:nvPr/>
          </p:nvSpPr>
          <p:spPr>
            <a:xfrm>
              <a:off x="6673958" y="2749309"/>
              <a:ext cx="2194560" cy="895320"/>
            </a:xfrm>
            <a:prstGeom prst="rect">
              <a:avLst/>
            </a:prstGeom>
            <a:noFill/>
            <a:ln>
              <a:solidFill>
                <a:srgbClr val="808080"/>
              </a:solidFill>
              <a:custDash/>
            </a:ln>
          </p:spPr>
          <p:txBody>
            <a:bodyPr lIns="90000" tIns="45000" rIns="90000" bIns="45000"/>
            <a:lstStyle/>
            <a:p>
              <a:r>
                <a:rPr lang="en-US" sz="24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…</a:t>
              </a:r>
            </a:p>
            <a:p>
              <a:r>
                <a:rPr lang="en-US" sz="24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…</a:t>
              </a:r>
            </a:p>
          </p:txBody>
        </p:sp>
        <p:sp>
          <p:nvSpPr>
            <p:cNvPr id="19" name="TextShape 10">
              <a:extLst>
                <a:ext uri="{FF2B5EF4-FFF2-40B4-BE49-F238E27FC236}">
                  <a16:creationId xmlns:a16="http://schemas.microsoft.com/office/drawing/2014/main" id="{8A0BDDDE-1523-3C49-A815-03D9D11B00FC}"/>
                </a:ext>
              </a:extLst>
            </p:cNvPr>
            <p:cNvSpPr txBox="1"/>
            <p:nvPr/>
          </p:nvSpPr>
          <p:spPr>
            <a:xfrm>
              <a:off x="6673958" y="3823899"/>
              <a:ext cx="2194560" cy="895320"/>
            </a:xfrm>
            <a:prstGeom prst="rect">
              <a:avLst/>
            </a:prstGeom>
            <a:noFill/>
            <a:ln>
              <a:solidFill>
                <a:srgbClr val="808080"/>
              </a:solidFill>
              <a:custDash/>
            </a:ln>
          </p:spPr>
          <p:txBody>
            <a:bodyPr lIns="90000" tIns="45000" rIns="90000" bIns="45000"/>
            <a:lstStyle/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movl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$0x0,0x4(%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lea -0x20(%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ebp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),%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endPara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endParaRPr>
            </a:p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eax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,(%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call 8048618</a:t>
              </a:r>
            </a:p>
          </p:txBody>
        </p:sp>
        <p:sp>
          <p:nvSpPr>
            <p:cNvPr id="20" name="TextShape 13">
              <a:extLst>
                <a:ext uri="{FF2B5EF4-FFF2-40B4-BE49-F238E27FC236}">
                  <a16:creationId xmlns:a16="http://schemas.microsoft.com/office/drawing/2014/main" id="{61B9BA28-B421-3C49-B51D-01CF1DD1E388}"/>
                </a:ext>
              </a:extLst>
            </p:cNvPr>
            <p:cNvSpPr txBox="1"/>
            <p:nvPr/>
          </p:nvSpPr>
          <p:spPr>
            <a:xfrm>
              <a:off x="6673958" y="4893327"/>
              <a:ext cx="2194560" cy="731520"/>
            </a:xfrm>
            <a:prstGeom prst="rect">
              <a:avLst/>
            </a:prstGeom>
            <a:noFill/>
            <a:ln>
              <a:solidFill>
                <a:srgbClr val="808080"/>
              </a:solidFill>
              <a:custDash/>
            </a:ln>
          </p:spPr>
          <p:txBody>
            <a:bodyPr lIns="90000" tIns="45000" rIns="90000" bIns="45000"/>
            <a:lstStyle/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0x804a04c,%eax</a:t>
              </a:r>
            </a:p>
            <a:p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mov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 %eax,0xc(%</a:t>
              </a:r>
              <a:r>
                <a:rPr lang="en-US" sz="1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esp</a:t>
              </a:r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)</a:t>
              </a:r>
            </a:p>
            <a:p>
              <a:r>
                <a:rPr lang="en-US" sz="1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merican Typewriter" panose="02090604020004020304" pitchFamily="18" charset="77"/>
                </a:rPr>
                <a:t>call 8048628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62ED859-6797-1046-998E-B0A3EB00042F}"/>
                </a:ext>
              </a:extLst>
            </p:cNvPr>
            <p:cNvSpPr txBox="1"/>
            <p:nvPr/>
          </p:nvSpPr>
          <p:spPr>
            <a:xfrm>
              <a:off x="6673959" y="5720608"/>
              <a:ext cx="2194560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Execution Traces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C0C77A1-1E2E-0C4B-B049-15296C098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8518" y="1840244"/>
              <a:ext cx="621601" cy="62160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E0099FD-E41C-C44E-88B5-036CB1173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08681" y="3318646"/>
              <a:ext cx="1090238" cy="109023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F59DA-D5D4-2840-AC49-D2F1FC7A7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8518" y="3962362"/>
              <a:ext cx="621601" cy="62160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D7264C0A-04B8-AE4C-A8EE-769C1DB3E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68517" y="4971173"/>
              <a:ext cx="621601" cy="621601"/>
            </a:xfrm>
            <a:prstGeom prst="rect">
              <a:avLst/>
            </a:prstGeom>
          </p:spPr>
        </p:pic>
        <p:sp>
          <p:nvSpPr>
            <p:cNvPr id="12" name="Chevron 11">
              <a:extLst>
                <a:ext uri="{FF2B5EF4-FFF2-40B4-BE49-F238E27FC236}">
                  <a16:creationId xmlns:a16="http://schemas.microsoft.com/office/drawing/2014/main" id="{9AA56632-EEA8-BF42-A17D-CC7F7133DBC8}"/>
                </a:ext>
              </a:extLst>
            </p:cNvPr>
            <p:cNvSpPr/>
            <p:nvPr/>
          </p:nvSpPr>
          <p:spPr>
            <a:xfrm>
              <a:off x="9825993" y="3556990"/>
              <a:ext cx="646814" cy="765393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A0F55-2383-4844-AEDC-8088D19CDC7E}"/>
              </a:ext>
            </a:extLst>
          </p:cNvPr>
          <p:cNvCxnSpPr/>
          <p:nvPr/>
        </p:nvCxnSpPr>
        <p:spPr>
          <a:xfrm>
            <a:off x="5911702" y="1509823"/>
            <a:ext cx="0" cy="5029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5B5325-5824-294A-BFC1-BF12EEB90408}"/>
              </a:ext>
            </a:extLst>
          </p:cNvPr>
          <p:cNvCxnSpPr/>
          <p:nvPr/>
        </p:nvCxnSpPr>
        <p:spPr>
          <a:xfrm>
            <a:off x="6085367" y="1509823"/>
            <a:ext cx="0" cy="5029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C1E37D8-BD1C-064B-B7E0-7969BDDBA90B}"/>
              </a:ext>
            </a:extLst>
          </p:cNvPr>
          <p:cNvSpPr txBox="1"/>
          <p:nvPr/>
        </p:nvSpPr>
        <p:spPr>
          <a:xfrm>
            <a:off x="6331149" y="1885320"/>
            <a:ext cx="4865325" cy="42780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Zeng, J., Fu, Y., Miller, K. A., Lin, Z., Zhang, X., &amp; Xu, D.. “Obfuscation resilient binary code reuse through trace-oriented programming. 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Kwon, Y., Wang, W., Zheng, Y., Zhang, X., &amp; Xu, D.. “CPR: cross platform binary code reuse via platform independent trace program. 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Kim, D., Sumner, W. N., Zhang, X., Xu, D., &amp; Agrawal, H.. Reuse-oriented reverse engineering of functional components from x86 binaries.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0698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3B282-08B5-4341-84DA-1DF9AD87F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Issues remaining…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0E871-BD22-4BA0-A501-E6879EF21EA9}"/>
              </a:ext>
            </a:extLst>
          </p:cNvPr>
          <p:cNvSpPr txBox="1"/>
          <p:nvPr/>
        </p:nvSpPr>
        <p:spPr>
          <a:xfrm>
            <a:off x="4636008" y="1825625"/>
            <a:ext cx="67177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functions are hard to identify when source code is unavailable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Customization purely depending on inputs lacks scalability (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cannot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inputs other than known testcases)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Content Placeholder 4" descr="A close up of a toy&#10;&#10;Description generated with high confidence">
            <a:extLst>
              <a:ext uri="{FF2B5EF4-FFF2-40B4-BE49-F238E27FC236}">
                <a16:creationId xmlns:a16="http://schemas.microsoft.com/office/drawing/2014/main" id="{E7DF7963-14A8-A842-A7F8-232A352C7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099" r="18264" b="-2"/>
          <a:stretch/>
        </p:blipFill>
        <p:spPr>
          <a:xfrm>
            <a:off x="838200" y="3332106"/>
            <a:ext cx="2247052" cy="284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20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425EA03-D3F3-40BC-80FD-999E84AB664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973338" y="0"/>
            <a:ext cx="11218662" cy="6858000"/>
            <a:chOff x="0" y="0"/>
            <a:chExt cx="11218662" cy="6858000"/>
          </a:xfrm>
        </p:grpSpPr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2B70B725-07B0-4EB9-A2D7-AE7B6CFFED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218661" cy="6858000"/>
            </a:xfrm>
            <a:custGeom>
              <a:avLst/>
              <a:gdLst>
                <a:gd name="connsiteX0" fmla="*/ 0 w 11218661"/>
                <a:gd name="connsiteY0" fmla="*/ 0 h 6858000"/>
                <a:gd name="connsiteX1" fmla="*/ 8042507 w 11218661"/>
                <a:gd name="connsiteY1" fmla="*/ 0 h 6858000"/>
                <a:gd name="connsiteX2" fmla="*/ 11218661 w 11218661"/>
                <a:gd name="connsiteY2" fmla="*/ 6858000 h 6858000"/>
                <a:gd name="connsiteX3" fmla="*/ 0 w 1121866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18661" h="6858000">
                  <a:moveTo>
                    <a:pt x="0" y="0"/>
                  </a:moveTo>
                  <a:lnTo>
                    <a:pt x="8042507" y="0"/>
                  </a:lnTo>
                  <a:lnTo>
                    <a:pt x="11218661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 26">
              <a:extLst>
                <a:ext uri="{FF2B5EF4-FFF2-40B4-BE49-F238E27FC236}">
                  <a16:creationId xmlns:a16="http://schemas.microsoft.com/office/drawing/2014/main" id="{5B2C47C6-EA4D-46C3-8760-73C0913529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0771752" cy="6858000"/>
            </a:xfrm>
            <a:custGeom>
              <a:avLst/>
              <a:gdLst>
                <a:gd name="connsiteX0" fmla="*/ 0 w 10771752"/>
                <a:gd name="connsiteY0" fmla="*/ 0 h 6858000"/>
                <a:gd name="connsiteX1" fmla="*/ 7595598 w 10771752"/>
                <a:gd name="connsiteY1" fmla="*/ 0 h 6858000"/>
                <a:gd name="connsiteX2" fmla="*/ 10771752 w 10771752"/>
                <a:gd name="connsiteY2" fmla="*/ 6858000 h 6858000"/>
                <a:gd name="connsiteX3" fmla="*/ 0 w 10771752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1752" h="6858000">
                  <a:moveTo>
                    <a:pt x="0" y="0"/>
                  </a:moveTo>
                  <a:lnTo>
                    <a:pt x="7595598" y="0"/>
                  </a:lnTo>
                  <a:lnTo>
                    <a:pt x="1077175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4039" y="226903"/>
            <a:ext cx="7164493" cy="68749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 of Design</a:t>
            </a:r>
            <a:endParaRPr lang="en-US" dirty="0">
              <a:solidFill>
                <a:schemeClr val="bg1"/>
              </a:solidFill>
              <a:highlight>
                <a:srgbClr val="8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7372" y="2134388"/>
            <a:ext cx="7854627" cy="35036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Works without understanding of detailed program implementation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800000"/>
                </a:highlight>
              </a:rPr>
              <a:t>Recognize program feature by packet tainting</a:t>
            </a:r>
          </a:p>
          <a:p>
            <a:r>
              <a:rPr lang="en-US" dirty="0">
                <a:solidFill>
                  <a:schemeClr val="bg1"/>
                </a:solidFill>
              </a:rPr>
              <a:t>Produce binaries that can process new inputs,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800000"/>
                </a:highlight>
              </a:rPr>
              <a:t>Explore program code by symbolic execution, </a:t>
            </a:r>
          </a:p>
          <a:p>
            <a:r>
              <a:rPr lang="en-US" dirty="0">
                <a:solidFill>
                  <a:schemeClr val="bg1"/>
                </a:solidFill>
              </a:rPr>
              <a:t>Works with program binary directly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800000"/>
                </a:highlight>
              </a:rPr>
              <a:t>Static binary rewriting</a:t>
            </a:r>
          </a:p>
          <a:p>
            <a:endParaRPr lang="en-US" dirty="0">
              <a:solidFill>
                <a:schemeClr val="bg1"/>
              </a:solidFill>
              <a:highlight>
                <a:srgbClr val="800000"/>
              </a:highlight>
            </a:endParaRP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157ADE0-51FF-43D5-83E3-DAF80F72B609}"/>
              </a:ext>
            </a:extLst>
          </p:cNvPr>
          <p:cNvSpPr txBox="1">
            <a:spLocks/>
          </p:cNvSpPr>
          <p:nvPr/>
        </p:nvSpPr>
        <p:spPr>
          <a:xfrm>
            <a:off x="4384038" y="1066801"/>
            <a:ext cx="7164493" cy="687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highlight>
                  <a:srgbClr val="800000"/>
                </a:highlight>
              </a:rPr>
              <a:t>Ideas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1E5F3F-7048-497D-8BB1-04FF06B1C44E}"/>
              </a:ext>
            </a:extLst>
          </p:cNvPr>
          <p:cNvSpPr/>
          <p:nvPr/>
        </p:nvSpPr>
        <p:spPr>
          <a:xfrm>
            <a:off x="-482305" y="3081130"/>
            <a:ext cx="347398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highlight>
                  <a:srgbClr val="8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Custom-</a:t>
            </a:r>
          </a:p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highlight>
                  <a:srgbClr val="8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Pro!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highlight>
                <a:srgbClr val="8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2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A376EFB1-01CF-419F-ABF1-2AF02BBFCBD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F9DEA15-78BD-4750-AA18-B9F28A6D5A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039" y="523305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Definitions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73815" y="1868280"/>
                <a:ext cx="5235490" cy="1230163"/>
              </a:xfrm>
            </p:spPr>
            <p:txBody>
              <a:bodyPr>
                <a:noAutofit/>
              </a:bodyPr>
              <a:lstStyle/>
              <a:p>
                <a:r>
                  <a:rPr lang="en-US" sz="2000" dirty="0"/>
                  <a:t>Each </a:t>
                </a:r>
                <a:r>
                  <a:rPr lang="en-US" sz="2000" dirty="0">
                    <a:solidFill>
                      <a:srgbClr val="FF0000"/>
                    </a:solidFill>
                  </a:rPr>
                  <a:t>feature</a:t>
                </a:r>
                <a:r>
                  <a:rPr lang="en-US" sz="2000" dirty="0"/>
                  <a:t>, denoted by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, is defined as a set of functions that can perform certain tasks independent of other functions outside this set, e.g.,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2000" i="1" baseline="30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000" dirty="0"/>
                  <a:t> = {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2000" dirty="0"/>
                  <a:t> 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2000" dirty="0"/>
                  <a:t> , ...,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  <m:sup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2000" dirty="0"/>
                  <a:t>}.</a:t>
                </a:r>
                <a:endParaRPr lang="en-US" sz="2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73815" y="1868280"/>
                <a:ext cx="5235490" cy="1230163"/>
              </a:xfrm>
              <a:blipFill rotWithShape="0">
                <a:blip r:embed="rId3"/>
                <a:stretch>
                  <a:fillRect l="-1048" t="-4950" r="-698" b="-69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30C41D4-BE10-4745-9FD5-DC62E5CECCF3}"/>
              </a:ext>
            </a:extLst>
          </p:cNvPr>
          <p:cNvSpPr txBox="1"/>
          <p:nvPr/>
        </p:nvSpPr>
        <p:spPr>
          <a:xfrm>
            <a:off x="7809394" y="5173911"/>
            <a:ext cx="43595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(from OpenSSL)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235-CF1F-CA40-A329-C57CB8BC745C}" type="slidenum">
              <a:rPr lang="en-US" smtClean="0"/>
              <a:t>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473815" y="3537750"/>
                <a:ext cx="5235490" cy="147416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000" dirty="0"/>
                  <a:t>The set of all program features is denoted by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</m:oMath>
                </a14:m>
                <a:r>
                  <a:rPr lang="en-US" sz="2000" dirty="0"/>
                  <a:t> = {</a:t>
                </a:r>
                <a:r>
                  <a:rPr lang="en-US" sz="2000" i="1" dirty="0"/>
                  <a:t>F</a:t>
                </a:r>
                <a:r>
                  <a:rPr lang="en-US" sz="2000" i="1" baseline="30000" dirty="0"/>
                  <a:t>1</a:t>
                </a:r>
                <a:r>
                  <a:rPr lang="en-US" sz="2000" i="1" dirty="0"/>
                  <a:t> , F</a:t>
                </a:r>
                <a:r>
                  <a:rPr lang="en-US" sz="2000" i="1" baseline="30000" dirty="0"/>
                  <a:t>2</a:t>
                </a:r>
                <a:r>
                  <a:rPr lang="en-US" sz="2000" i="1" dirty="0"/>
                  <a:t> ,…, </a:t>
                </a:r>
                <a:r>
                  <a:rPr lang="en-US" sz="2000" i="1" dirty="0" err="1"/>
                  <a:t>F</a:t>
                </a:r>
                <a:r>
                  <a:rPr lang="en-US" sz="2000" i="1" baseline="30000" dirty="0" err="1"/>
                  <a:t>m</a:t>
                </a:r>
                <a:r>
                  <a:rPr lang="en-US" sz="2000" dirty="0"/>
                  <a:t>}. The customized program contains the feature set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𝒜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that is a subset of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/>
                  <a:t> e.g.,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𝒜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</m:oMath>
                </a14:m>
                <a:r>
                  <a:rPr lang="en-US" sz="2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ℱ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815" y="3537750"/>
                <a:ext cx="5235490" cy="1474161"/>
              </a:xfrm>
              <a:prstGeom prst="rect">
                <a:avLst/>
              </a:prstGeom>
              <a:blipFill>
                <a:blip r:embed="rId4"/>
                <a:stretch>
                  <a:fillRect l="-1048" t="-4132" r="-17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2"/>
          <p:cNvSpPr txBox="1">
            <a:spLocks/>
          </p:cNvSpPr>
          <p:nvPr/>
        </p:nvSpPr>
        <p:spPr>
          <a:xfrm>
            <a:off x="473815" y="4893504"/>
            <a:ext cx="5235490" cy="9418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B38C90-CA23-794E-85DF-C7BC4F3A2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0443" y="30793"/>
            <a:ext cx="6118514" cy="35760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AC1C09-8F0E-C545-B943-2FA97DB3585B}"/>
              </a:ext>
            </a:extLst>
          </p:cNvPr>
          <p:cNvSpPr txBox="1"/>
          <p:nvPr/>
        </p:nvSpPr>
        <p:spPr>
          <a:xfrm>
            <a:off x="6050443" y="3606801"/>
            <a:ext cx="61185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Removable Features: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 certificate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</p:txBody>
      </p:sp>
    </p:spTree>
    <p:extLst>
      <p:ext uri="{BB962C8B-B14F-4D97-AF65-F5344CB8AC3E}">
        <p14:creationId xmlns:p14="http://schemas.microsoft.com/office/powerpoint/2010/main" val="317429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AC533DD-1CF6-4A33-852D-3877441533A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62891" y="5346700"/>
            <a:ext cx="2329109" cy="1511301"/>
          </a:xfrm>
          <a:custGeom>
            <a:avLst/>
            <a:gdLst>
              <a:gd name="connsiteX0" fmla="*/ 697617 w 2329109"/>
              <a:gd name="connsiteY0" fmla="*/ 0 h 1511301"/>
              <a:gd name="connsiteX1" fmla="*/ 2329109 w 2329109"/>
              <a:gd name="connsiteY1" fmla="*/ 0 h 1511301"/>
              <a:gd name="connsiteX2" fmla="*/ 2329109 w 2329109"/>
              <a:gd name="connsiteY2" fmla="*/ 1511301 h 1511301"/>
              <a:gd name="connsiteX3" fmla="*/ 0 w 2329109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9109" h="1511301">
                <a:moveTo>
                  <a:pt x="697617" y="0"/>
                </a:moveTo>
                <a:lnTo>
                  <a:pt x="2329109" y="0"/>
                </a:lnTo>
                <a:lnTo>
                  <a:pt x="2329109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1B91595-DF01-4E8B-80BF-B812BA9BFDB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346694"/>
            <a:ext cx="10447252" cy="1511306"/>
          </a:xfrm>
          <a:custGeom>
            <a:avLst/>
            <a:gdLst>
              <a:gd name="connsiteX0" fmla="*/ 0 w 10447252"/>
              <a:gd name="connsiteY0" fmla="*/ 0 h 1511306"/>
              <a:gd name="connsiteX1" fmla="*/ 3100647 w 10447252"/>
              <a:gd name="connsiteY1" fmla="*/ 0 h 1511306"/>
              <a:gd name="connsiteX2" fmla="*/ 3292695 w 10447252"/>
              <a:gd name="connsiteY2" fmla="*/ 0 h 1511306"/>
              <a:gd name="connsiteX3" fmla="*/ 3340133 w 10447252"/>
              <a:gd name="connsiteY3" fmla="*/ 0 h 1511306"/>
              <a:gd name="connsiteX4" fmla="*/ 4310215 w 10447252"/>
              <a:gd name="connsiteY4" fmla="*/ 0 h 1511306"/>
              <a:gd name="connsiteX5" fmla="*/ 5506390 w 10447252"/>
              <a:gd name="connsiteY5" fmla="*/ 0 h 1511306"/>
              <a:gd name="connsiteX6" fmla="*/ 5506390 w 10447252"/>
              <a:gd name="connsiteY6" fmla="*/ 2544 h 1511306"/>
              <a:gd name="connsiteX7" fmla="*/ 5901778 w 10447252"/>
              <a:gd name="connsiteY7" fmla="*/ 2544 h 1511306"/>
              <a:gd name="connsiteX8" fmla="*/ 5901778 w 10447252"/>
              <a:gd name="connsiteY8" fmla="*/ 0 h 1511306"/>
              <a:gd name="connsiteX9" fmla="*/ 10447252 w 10447252"/>
              <a:gd name="connsiteY9" fmla="*/ 0 h 1511306"/>
              <a:gd name="connsiteX10" fmla="*/ 9749635 w 10447252"/>
              <a:gd name="connsiteY10" fmla="*/ 1511301 h 1511306"/>
              <a:gd name="connsiteX11" fmla="*/ 5901779 w 10447252"/>
              <a:gd name="connsiteY11" fmla="*/ 1511301 h 1511306"/>
              <a:gd name="connsiteX12" fmla="*/ 5901779 w 10447252"/>
              <a:gd name="connsiteY12" fmla="*/ 1511304 h 1511306"/>
              <a:gd name="connsiteX13" fmla="*/ 5506390 w 10447252"/>
              <a:gd name="connsiteY13" fmla="*/ 1511304 h 1511306"/>
              <a:gd name="connsiteX14" fmla="*/ 5506390 w 10447252"/>
              <a:gd name="connsiteY14" fmla="*/ 1511306 h 1511306"/>
              <a:gd name="connsiteX15" fmla="*/ 4434058 w 10447252"/>
              <a:gd name="connsiteY15" fmla="*/ 1511306 h 1511306"/>
              <a:gd name="connsiteX16" fmla="*/ 4319855 w 10447252"/>
              <a:gd name="connsiteY16" fmla="*/ 1511306 h 1511306"/>
              <a:gd name="connsiteX17" fmla="*/ 4310215 w 10447252"/>
              <a:gd name="connsiteY17" fmla="*/ 1511306 h 1511306"/>
              <a:gd name="connsiteX18" fmla="*/ 3340133 w 10447252"/>
              <a:gd name="connsiteY18" fmla="*/ 1511306 h 1511306"/>
              <a:gd name="connsiteX19" fmla="*/ 3292695 w 10447252"/>
              <a:gd name="connsiteY19" fmla="*/ 1511306 h 1511306"/>
              <a:gd name="connsiteX20" fmla="*/ 3100647 w 10447252"/>
              <a:gd name="connsiteY20" fmla="*/ 1511306 h 1511306"/>
              <a:gd name="connsiteX21" fmla="*/ 0 w 10447252"/>
              <a:gd name="connsiteY21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447252" h="1511306">
                <a:moveTo>
                  <a:pt x="0" y="0"/>
                </a:moveTo>
                <a:lnTo>
                  <a:pt x="3100647" y="0"/>
                </a:lnTo>
                <a:lnTo>
                  <a:pt x="3292695" y="0"/>
                </a:lnTo>
                <a:lnTo>
                  <a:pt x="3340133" y="0"/>
                </a:lnTo>
                <a:lnTo>
                  <a:pt x="4310215" y="0"/>
                </a:lnTo>
                <a:lnTo>
                  <a:pt x="5506390" y="0"/>
                </a:lnTo>
                <a:lnTo>
                  <a:pt x="5506390" y="2544"/>
                </a:lnTo>
                <a:lnTo>
                  <a:pt x="5901778" y="2544"/>
                </a:lnTo>
                <a:lnTo>
                  <a:pt x="5901778" y="0"/>
                </a:lnTo>
                <a:lnTo>
                  <a:pt x="10447252" y="0"/>
                </a:lnTo>
                <a:lnTo>
                  <a:pt x="9749635" y="1511301"/>
                </a:lnTo>
                <a:lnTo>
                  <a:pt x="5901779" y="1511301"/>
                </a:lnTo>
                <a:lnTo>
                  <a:pt x="5901779" y="1511304"/>
                </a:lnTo>
                <a:lnTo>
                  <a:pt x="5506390" y="1511304"/>
                </a:lnTo>
                <a:lnTo>
                  <a:pt x="5506390" y="1511306"/>
                </a:lnTo>
                <a:lnTo>
                  <a:pt x="4434058" y="1511306"/>
                </a:lnTo>
                <a:lnTo>
                  <a:pt x="4319855" y="1511306"/>
                </a:lnTo>
                <a:lnTo>
                  <a:pt x="4310215" y="1511306"/>
                </a:lnTo>
                <a:lnTo>
                  <a:pt x="3340133" y="1511306"/>
                </a:lnTo>
                <a:lnTo>
                  <a:pt x="3292695" y="1511306"/>
                </a:lnTo>
                <a:lnTo>
                  <a:pt x="3100647" y="1511306"/>
                </a:lnTo>
                <a:lnTo>
                  <a:pt x="0" y="151130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240" y="5444835"/>
            <a:ext cx="9095651" cy="8302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</a:rPr>
              <a:t>System 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0797782" y="5444835"/>
            <a:ext cx="1054331" cy="3907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C222235-CF1F-CA40-A329-C57CB8BC745C}" type="slidenum">
              <a:rPr lang="en-US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996DC2-0487-1547-9D29-BCAF2B2AC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882" y="458460"/>
            <a:ext cx="99949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67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C8AFA-C70B-47B3-B185-DCB78BEB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2222"/>
            <a:ext cx="12192000" cy="632126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	Example</a:t>
            </a:r>
            <a:endParaRPr lang="en-US" sz="3200" dirty="0">
              <a:solidFill>
                <a:srgbClr val="C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40328" y="6170084"/>
            <a:ext cx="2743200" cy="365125"/>
          </a:xfrm>
        </p:spPr>
        <p:txBody>
          <a:bodyPr/>
          <a:lstStyle/>
          <a:p>
            <a:fld id="{AC222235-CF1F-CA40-A329-C57CB8BC745C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Shape 1">
            <a:extLst>
              <a:ext uri="{FF2B5EF4-FFF2-40B4-BE49-F238E27FC236}">
                <a16:creationId xmlns:a16="http://schemas.microsoft.com/office/drawing/2014/main" id="{265E4101-567E-A84D-86D5-24037B7DCCCB}"/>
              </a:ext>
            </a:extLst>
          </p:cNvPr>
          <p:cNvSpPr txBox="1"/>
          <p:nvPr/>
        </p:nvSpPr>
        <p:spPr>
          <a:xfrm>
            <a:off x="549674" y="2365299"/>
            <a:ext cx="2194560" cy="89532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%eax,-0x10(%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ebp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xor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eax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,%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eax</a:t>
            </a:r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merican Typewriter" panose="02090604020004020304" pitchFamily="18" charset="77"/>
            </a:endParaRP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cmpl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$0x2,(%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ecx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je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80488aa</a:t>
            </a:r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58E25E67-A575-6246-AF95-EA2CB0469D43}"/>
              </a:ext>
            </a:extLst>
          </p:cNvPr>
          <p:cNvSpPr/>
          <p:nvPr/>
        </p:nvSpPr>
        <p:spPr>
          <a:xfrm>
            <a:off x="236474" y="265905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TextShape 3">
            <a:extLst>
              <a:ext uri="{FF2B5EF4-FFF2-40B4-BE49-F238E27FC236}">
                <a16:creationId xmlns:a16="http://schemas.microsoft.com/office/drawing/2014/main" id="{2D521545-E906-334F-9E70-BC2DC4D9F0C5}"/>
              </a:ext>
            </a:extLst>
          </p:cNvPr>
          <p:cNvSpPr txBox="1"/>
          <p:nvPr/>
        </p:nvSpPr>
        <p:spPr>
          <a:xfrm>
            <a:off x="239354" y="265905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1</a:t>
            </a:r>
          </a:p>
        </p:txBody>
      </p:sp>
      <p:sp>
        <p:nvSpPr>
          <p:cNvPr id="10" name="TextShape 4">
            <a:extLst>
              <a:ext uri="{FF2B5EF4-FFF2-40B4-BE49-F238E27FC236}">
                <a16:creationId xmlns:a16="http://schemas.microsoft.com/office/drawing/2014/main" id="{57364B4E-52A6-554A-AABD-190394EFC9C1}"/>
              </a:ext>
            </a:extLst>
          </p:cNvPr>
          <p:cNvSpPr txBox="1"/>
          <p:nvPr/>
        </p:nvSpPr>
        <p:spPr>
          <a:xfrm>
            <a:off x="549674" y="3373659"/>
            <a:ext cx="2194560" cy="129780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0x804a04c,%eax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xor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%eax,0xc(%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$0x17,0x8(%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$0x1,0x4(%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$0x8048cb8,(%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jne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80488fd</a:t>
            </a:r>
          </a:p>
        </p:txBody>
      </p:sp>
      <p:sp>
        <p:nvSpPr>
          <p:cNvPr id="11" name="CustomShape 5">
            <a:extLst>
              <a:ext uri="{FF2B5EF4-FFF2-40B4-BE49-F238E27FC236}">
                <a16:creationId xmlns:a16="http://schemas.microsoft.com/office/drawing/2014/main" id="{EF30A63D-00BF-5D45-B22C-04ABFC95E02D}"/>
              </a:ext>
            </a:extLst>
          </p:cNvPr>
          <p:cNvSpPr/>
          <p:nvPr/>
        </p:nvSpPr>
        <p:spPr>
          <a:xfrm>
            <a:off x="236474" y="384741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TextShape 6">
            <a:extLst>
              <a:ext uri="{FF2B5EF4-FFF2-40B4-BE49-F238E27FC236}">
                <a16:creationId xmlns:a16="http://schemas.microsoft.com/office/drawing/2014/main" id="{1C36D4B3-87A8-6548-BCE9-D9BD5C53D57A}"/>
              </a:ext>
            </a:extLst>
          </p:cNvPr>
          <p:cNvSpPr txBox="1"/>
          <p:nvPr/>
        </p:nvSpPr>
        <p:spPr>
          <a:xfrm>
            <a:off x="239354" y="384741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2</a:t>
            </a:r>
          </a:p>
        </p:txBody>
      </p:sp>
      <p:sp>
        <p:nvSpPr>
          <p:cNvPr id="13" name="TextShape 7">
            <a:extLst>
              <a:ext uri="{FF2B5EF4-FFF2-40B4-BE49-F238E27FC236}">
                <a16:creationId xmlns:a16="http://schemas.microsoft.com/office/drawing/2014/main" id="{7E2E77F9-67B5-E444-9652-E07D06D8576F}"/>
              </a:ext>
            </a:extLst>
          </p:cNvPr>
          <p:cNvSpPr txBox="1"/>
          <p:nvPr/>
        </p:nvSpPr>
        <p:spPr>
          <a:xfrm>
            <a:off x="549674" y="4803939"/>
            <a:ext cx="2194560" cy="89532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 $0x0,0x8(%esp)</a:t>
            </a:r>
          </a:p>
          <a:p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 $0x1,0x4(%esp)</a:t>
            </a:r>
          </a:p>
          <a:p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 $0x2,(%esp)</a:t>
            </a:r>
          </a:p>
          <a:p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call 8048959</a:t>
            </a:r>
          </a:p>
        </p:txBody>
      </p:sp>
      <p:sp>
        <p:nvSpPr>
          <p:cNvPr id="14" name="CustomShape 8">
            <a:extLst>
              <a:ext uri="{FF2B5EF4-FFF2-40B4-BE49-F238E27FC236}">
                <a16:creationId xmlns:a16="http://schemas.microsoft.com/office/drawing/2014/main" id="{695FD77E-E584-5D42-967E-103AC86B756E}"/>
              </a:ext>
            </a:extLst>
          </p:cNvPr>
          <p:cNvSpPr/>
          <p:nvPr/>
        </p:nvSpPr>
        <p:spPr>
          <a:xfrm>
            <a:off x="236474" y="509769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TextShape 9">
            <a:extLst>
              <a:ext uri="{FF2B5EF4-FFF2-40B4-BE49-F238E27FC236}">
                <a16:creationId xmlns:a16="http://schemas.microsoft.com/office/drawing/2014/main" id="{CD2B940E-214D-A14C-80F9-4507669479B0}"/>
              </a:ext>
            </a:extLst>
          </p:cNvPr>
          <p:cNvSpPr txBox="1"/>
          <p:nvPr/>
        </p:nvSpPr>
        <p:spPr>
          <a:xfrm>
            <a:off x="239354" y="509769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3</a:t>
            </a:r>
          </a:p>
        </p:txBody>
      </p:sp>
      <p:sp>
        <p:nvSpPr>
          <p:cNvPr id="16" name="TextShape 10">
            <a:extLst>
              <a:ext uri="{FF2B5EF4-FFF2-40B4-BE49-F238E27FC236}">
                <a16:creationId xmlns:a16="http://schemas.microsoft.com/office/drawing/2014/main" id="{290EBA77-77E4-244D-AB7C-BD1BD68A9154}"/>
              </a:ext>
            </a:extLst>
          </p:cNvPr>
          <p:cNvSpPr txBox="1"/>
          <p:nvPr/>
        </p:nvSpPr>
        <p:spPr>
          <a:xfrm>
            <a:off x="9410954" y="2329299"/>
            <a:ext cx="2194560" cy="89532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$0x0,0x4(%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lea -0x20(%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ebp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),%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eax</a:t>
            </a:r>
            <a:endParaRPr lang="en-US" sz="1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merican Typewriter" panose="02090604020004020304" pitchFamily="18" charset="77"/>
            </a:endParaRP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eax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,(%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call 8048618</a:t>
            </a:r>
          </a:p>
        </p:txBody>
      </p:sp>
      <p:sp>
        <p:nvSpPr>
          <p:cNvPr id="17" name="CustomShape 11">
            <a:extLst>
              <a:ext uri="{FF2B5EF4-FFF2-40B4-BE49-F238E27FC236}">
                <a16:creationId xmlns:a16="http://schemas.microsoft.com/office/drawing/2014/main" id="{D99488B6-5D67-4147-B91C-34E327267B55}"/>
              </a:ext>
            </a:extLst>
          </p:cNvPr>
          <p:cNvSpPr/>
          <p:nvPr/>
        </p:nvSpPr>
        <p:spPr>
          <a:xfrm>
            <a:off x="9097754" y="262305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TextShape 12">
            <a:extLst>
              <a:ext uri="{FF2B5EF4-FFF2-40B4-BE49-F238E27FC236}">
                <a16:creationId xmlns:a16="http://schemas.microsoft.com/office/drawing/2014/main" id="{8B199344-FB32-EA40-8E5F-8F782CF0D53B}"/>
              </a:ext>
            </a:extLst>
          </p:cNvPr>
          <p:cNvSpPr txBox="1"/>
          <p:nvPr/>
        </p:nvSpPr>
        <p:spPr>
          <a:xfrm>
            <a:off x="9100634" y="262305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4</a:t>
            </a:r>
          </a:p>
        </p:txBody>
      </p:sp>
      <p:sp>
        <p:nvSpPr>
          <p:cNvPr id="19" name="TextShape 13">
            <a:extLst>
              <a:ext uri="{FF2B5EF4-FFF2-40B4-BE49-F238E27FC236}">
                <a16:creationId xmlns:a16="http://schemas.microsoft.com/office/drawing/2014/main" id="{428DF876-9BFE-5A4C-B624-FB26F025C028}"/>
              </a:ext>
            </a:extLst>
          </p:cNvPr>
          <p:cNvSpPr txBox="1"/>
          <p:nvPr/>
        </p:nvSpPr>
        <p:spPr>
          <a:xfrm>
            <a:off x="9410954" y="3534579"/>
            <a:ext cx="2194560" cy="73152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0x804a04c,%eax</a:t>
            </a:r>
          </a:p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%eax,0xc(%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call 8048628</a:t>
            </a:r>
          </a:p>
        </p:txBody>
      </p:sp>
      <p:sp>
        <p:nvSpPr>
          <p:cNvPr id="20" name="CustomShape 14">
            <a:extLst>
              <a:ext uri="{FF2B5EF4-FFF2-40B4-BE49-F238E27FC236}">
                <a16:creationId xmlns:a16="http://schemas.microsoft.com/office/drawing/2014/main" id="{90B4EE4D-EB89-7E4B-9F0E-54C96CDB0ACF}"/>
              </a:ext>
            </a:extLst>
          </p:cNvPr>
          <p:cNvSpPr/>
          <p:nvPr/>
        </p:nvSpPr>
        <p:spPr>
          <a:xfrm>
            <a:off x="9097754" y="375633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TextShape 15">
            <a:extLst>
              <a:ext uri="{FF2B5EF4-FFF2-40B4-BE49-F238E27FC236}">
                <a16:creationId xmlns:a16="http://schemas.microsoft.com/office/drawing/2014/main" id="{808A81FB-782A-1341-9665-73F7E3F40558}"/>
              </a:ext>
            </a:extLst>
          </p:cNvPr>
          <p:cNvSpPr txBox="1"/>
          <p:nvPr/>
        </p:nvSpPr>
        <p:spPr>
          <a:xfrm>
            <a:off x="9100634" y="375633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5</a:t>
            </a:r>
          </a:p>
        </p:txBody>
      </p:sp>
      <p:sp>
        <p:nvSpPr>
          <p:cNvPr id="22" name="TextShape 16">
            <a:extLst>
              <a:ext uri="{FF2B5EF4-FFF2-40B4-BE49-F238E27FC236}">
                <a16:creationId xmlns:a16="http://schemas.microsoft.com/office/drawing/2014/main" id="{411AB706-05D0-4A47-B0D2-57290E8B600A}"/>
              </a:ext>
            </a:extLst>
          </p:cNvPr>
          <p:cNvSpPr txBox="1"/>
          <p:nvPr/>
        </p:nvSpPr>
        <p:spPr>
          <a:xfrm>
            <a:off x="9410954" y="4468419"/>
            <a:ext cx="2194560" cy="49284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movl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$0x8048d00,(%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call 8048648</a:t>
            </a:r>
          </a:p>
        </p:txBody>
      </p:sp>
      <p:sp>
        <p:nvSpPr>
          <p:cNvPr id="23" name="CustomShape 17">
            <a:extLst>
              <a:ext uri="{FF2B5EF4-FFF2-40B4-BE49-F238E27FC236}">
                <a16:creationId xmlns:a16="http://schemas.microsoft.com/office/drawing/2014/main" id="{418D4AE9-290D-D44A-9F4D-9855981FEB87}"/>
              </a:ext>
            </a:extLst>
          </p:cNvPr>
          <p:cNvSpPr/>
          <p:nvPr/>
        </p:nvSpPr>
        <p:spPr>
          <a:xfrm>
            <a:off x="9097754" y="458217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TextShape 18">
            <a:extLst>
              <a:ext uri="{FF2B5EF4-FFF2-40B4-BE49-F238E27FC236}">
                <a16:creationId xmlns:a16="http://schemas.microsoft.com/office/drawing/2014/main" id="{D48A3C0C-E78A-8648-A9DC-6F37CF286B1E}"/>
              </a:ext>
            </a:extLst>
          </p:cNvPr>
          <p:cNvSpPr txBox="1"/>
          <p:nvPr/>
        </p:nvSpPr>
        <p:spPr>
          <a:xfrm>
            <a:off x="9100634" y="458217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6</a:t>
            </a:r>
          </a:p>
        </p:txBody>
      </p:sp>
      <p:sp>
        <p:nvSpPr>
          <p:cNvPr id="25" name="TextShape 19">
            <a:extLst>
              <a:ext uri="{FF2B5EF4-FFF2-40B4-BE49-F238E27FC236}">
                <a16:creationId xmlns:a16="http://schemas.microsoft.com/office/drawing/2014/main" id="{0B2575EB-5B4A-3243-83D4-48522A29A4A4}"/>
              </a:ext>
            </a:extLst>
          </p:cNvPr>
          <p:cNvSpPr txBox="1"/>
          <p:nvPr/>
        </p:nvSpPr>
        <p:spPr>
          <a:xfrm>
            <a:off x="9410954" y="5235939"/>
            <a:ext cx="2194560" cy="493200"/>
          </a:xfrm>
          <a:prstGeom prst="rect">
            <a:avLst/>
          </a:prstGeom>
          <a:noFill/>
          <a:ln>
            <a:solidFill>
              <a:srgbClr val="808080"/>
            </a:solidFill>
            <a:custDash/>
          </a:ln>
        </p:spPr>
        <p:txBody>
          <a:bodyPr lIns="90000" tIns="45000" rIns="90000" bIns="45000"/>
          <a:lstStyle/>
          <a:p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mov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 $0x8048d38,(%</a:t>
            </a:r>
            <a:r>
              <a:rPr lang="en-US" sz="1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esp</a:t>
            </a:r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)</a:t>
            </a:r>
          </a:p>
          <a:p>
            <a:r>
              <a:rPr lang="en-US" sz="1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call 8048959</a:t>
            </a:r>
          </a:p>
        </p:txBody>
      </p:sp>
      <p:sp>
        <p:nvSpPr>
          <p:cNvPr id="26" name="CustomShape 20">
            <a:extLst>
              <a:ext uri="{FF2B5EF4-FFF2-40B4-BE49-F238E27FC236}">
                <a16:creationId xmlns:a16="http://schemas.microsoft.com/office/drawing/2014/main" id="{E7717A10-506A-304E-B68E-8D505D2C2C1C}"/>
              </a:ext>
            </a:extLst>
          </p:cNvPr>
          <p:cNvSpPr/>
          <p:nvPr/>
        </p:nvSpPr>
        <p:spPr>
          <a:xfrm>
            <a:off x="9097754" y="5349699"/>
            <a:ext cx="274320" cy="274320"/>
          </a:xfrm>
          <a:prstGeom prst="ellipse">
            <a:avLst/>
          </a:prstGeom>
          <a:noFill/>
          <a:ln>
            <a:solidFill>
              <a:srgbClr val="80808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TextShape 21">
            <a:extLst>
              <a:ext uri="{FF2B5EF4-FFF2-40B4-BE49-F238E27FC236}">
                <a16:creationId xmlns:a16="http://schemas.microsoft.com/office/drawing/2014/main" id="{EACD6DE1-0397-C448-817D-A574D6AD6FE6}"/>
              </a:ext>
            </a:extLst>
          </p:cNvPr>
          <p:cNvSpPr txBox="1"/>
          <p:nvPr/>
        </p:nvSpPr>
        <p:spPr>
          <a:xfrm>
            <a:off x="9100634" y="5349699"/>
            <a:ext cx="271440" cy="308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7</a:t>
            </a:r>
          </a:p>
        </p:txBody>
      </p:sp>
      <p:sp>
        <p:nvSpPr>
          <p:cNvPr id="28" name="CustomShape 22">
            <a:extLst>
              <a:ext uri="{FF2B5EF4-FFF2-40B4-BE49-F238E27FC236}">
                <a16:creationId xmlns:a16="http://schemas.microsoft.com/office/drawing/2014/main" id="{C04816A2-A7AD-9346-A83F-2333BC659A61}"/>
              </a:ext>
            </a:extLst>
          </p:cNvPr>
          <p:cNvSpPr/>
          <p:nvPr/>
        </p:nvSpPr>
        <p:spPr>
          <a:xfrm>
            <a:off x="5730528" y="2312739"/>
            <a:ext cx="409920" cy="28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23">
            <a:extLst>
              <a:ext uri="{FF2B5EF4-FFF2-40B4-BE49-F238E27FC236}">
                <a16:creationId xmlns:a16="http://schemas.microsoft.com/office/drawing/2014/main" id="{63FD36BF-236A-194A-981C-25707ACE015E}"/>
              </a:ext>
            </a:extLst>
          </p:cNvPr>
          <p:cNvSpPr/>
          <p:nvPr/>
        </p:nvSpPr>
        <p:spPr>
          <a:xfrm>
            <a:off x="5617008" y="2312739"/>
            <a:ext cx="820080" cy="286719"/>
          </a:xfrm>
          <a:prstGeom prst="rect">
            <a:avLst/>
          </a:prstGeom>
          <a:solidFill>
            <a:srgbClr val="999999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24">
            <a:extLst>
              <a:ext uri="{FF2B5EF4-FFF2-40B4-BE49-F238E27FC236}">
                <a16:creationId xmlns:a16="http://schemas.microsoft.com/office/drawing/2014/main" id="{02D985EA-7E84-BF40-9631-9CFF3E419BD7}"/>
              </a:ext>
            </a:extLst>
          </p:cNvPr>
          <p:cNvSpPr/>
          <p:nvPr/>
        </p:nvSpPr>
        <p:spPr>
          <a:xfrm>
            <a:off x="6435769" y="2322897"/>
            <a:ext cx="409920" cy="28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26">
            <a:extLst>
              <a:ext uri="{FF2B5EF4-FFF2-40B4-BE49-F238E27FC236}">
                <a16:creationId xmlns:a16="http://schemas.microsoft.com/office/drawing/2014/main" id="{D36A0CA8-8D13-124B-A3A2-C8B57C80412F}"/>
              </a:ext>
            </a:extLst>
          </p:cNvPr>
          <p:cNvSpPr/>
          <p:nvPr/>
        </p:nvSpPr>
        <p:spPr>
          <a:xfrm>
            <a:off x="5472768" y="2312739"/>
            <a:ext cx="409920" cy="28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CustomShape 27">
            <a:extLst>
              <a:ext uri="{FF2B5EF4-FFF2-40B4-BE49-F238E27FC236}">
                <a16:creationId xmlns:a16="http://schemas.microsoft.com/office/drawing/2014/main" id="{65CCDF5F-6C7A-1844-9363-043D1EE04E5C}"/>
              </a:ext>
            </a:extLst>
          </p:cNvPr>
          <p:cNvSpPr/>
          <p:nvPr/>
        </p:nvSpPr>
        <p:spPr>
          <a:xfrm>
            <a:off x="5359248" y="2312739"/>
            <a:ext cx="614880" cy="288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TextShape 28">
            <a:extLst>
              <a:ext uri="{FF2B5EF4-FFF2-40B4-BE49-F238E27FC236}">
                <a16:creationId xmlns:a16="http://schemas.microsoft.com/office/drawing/2014/main" id="{1EBC0DC6-ACFF-B148-9BD7-CEC0FD829354}"/>
              </a:ext>
            </a:extLst>
          </p:cNvPr>
          <p:cNvSpPr txBox="1"/>
          <p:nvPr/>
        </p:nvSpPr>
        <p:spPr>
          <a:xfrm>
            <a:off x="5614128" y="1591659"/>
            <a:ext cx="1097280" cy="42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US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merican Typewriter" panose="02090604020004020304" pitchFamily="18" charset="77"/>
              </a:rPr>
              <a:t>Tainted Packet </a:t>
            </a:r>
          </a:p>
        </p:txBody>
      </p:sp>
      <p:sp>
        <p:nvSpPr>
          <p:cNvPr id="35" name="CustomShape 29">
            <a:extLst>
              <a:ext uri="{FF2B5EF4-FFF2-40B4-BE49-F238E27FC236}">
                <a16:creationId xmlns:a16="http://schemas.microsoft.com/office/drawing/2014/main" id="{B8653F66-AF82-CD43-BA08-2125844F5B48}"/>
              </a:ext>
            </a:extLst>
          </p:cNvPr>
          <p:cNvSpPr/>
          <p:nvPr/>
        </p:nvSpPr>
        <p:spPr>
          <a:xfrm>
            <a:off x="5973486" y="2782130"/>
            <a:ext cx="350640" cy="423409"/>
          </a:xfrm>
          <a:custGeom>
            <a:avLst/>
            <a:gdLst/>
            <a:ahLst/>
            <a:cxnLst/>
            <a:rect l="0" t="0" r="r" b="b"/>
            <a:pathLst>
              <a:path w="510" h="764">
                <a:moveTo>
                  <a:pt x="127" y="0"/>
                </a:moveTo>
                <a:lnTo>
                  <a:pt x="127" y="572"/>
                </a:lnTo>
                <a:lnTo>
                  <a:pt x="0" y="572"/>
                </a:lnTo>
                <a:lnTo>
                  <a:pt x="254" y="763"/>
                </a:lnTo>
                <a:lnTo>
                  <a:pt x="509" y="572"/>
                </a:lnTo>
                <a:lnTo>
                  <a:pt x="381" y="572"/>
                </a:lnTo>
                <a:lnTo>
                  <a:pt x="381" y="0"/>
                </a:lnTo>
                <a:lnTo>
                  <a:pt x="127" y="0"/>
                </a:lnTo>
              </a:path>
            </a:pathLst>
          </a:custGeom>
          <a:solidFill>
            <a:srgbClr val="9999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30">
            <a:extLst>
              <a:ext uri="{FF2B5EF4-FFF2-40B4-BE49-F238E27FC236}">
                <a16:creationId xmlns:a16="http://schemas.microsoft.com/office/drawing/2014/main" id="{E78C8E55-BC43-FE45-8744-E34F00E17C9F}"/>
              </a:ext>
            </a:extLst>
          </p:cNvPr>
          <p:cNvSpPr/>
          <p:nvPr/>
        </p:nvSpPr>
        <p:spPr>
          <a:xfrm>
            <a:off x="5933488" y="3333431"/>
            <a:ext cx="403278" cy="4293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CustomShape 30">
            <a:extLst>
              <a:ext uri="{FF2B5EF4-FFF2-40B4-BE49-F238E27FC236}">
                <a16:creationId xmlns:a16="http://schemas.microsoft.com/office/drawing/2014/main" id="{93AD7DEE-495A-2D4E-B30B-1078A5EFBA5E}"/>
              </a:ext>
            </a:extLst>
          </p:cNvPr>
          <p:cNvSpPr/>
          <p:nvPr/>
        </p:nvSpPr>
        <p:spPr>
          <a:xfrm>
            <a:off x="4813732" y="4037997"/>
            <a:ext cx="403278" cy="42932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30">
            <a:extLst>
              <a:ext uri="{FF2B5EF4-FFF2-40B4-BE49-F238E27FC236}">
                <a16:creationId xmlns:a16="http://schemas.microsoft.com/office/drawing/2014/main" id="{68A798D4-4603-0E4C-83DE-81779BC9E9E2}"/>
              </a:ext>
            </a:extLst>
          </p:cNvPr>
          <p:cNvSpPr/>
          <p:nvPr/>
        </p:nvSpPr>
        <p:spPr>
          <a:xfrm>
            <a:off x="5554226" y="5097699"/>
            <a:ext cx="403278" cy="42932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30">
            <a:extLst>
              <a:ext uri="{FF2B5EF4-FFF2-40B4-BE49-F238E27FC236}">
                <a16:creationId xmlns:a16="http://schemas.microsoft.com/office/drawing/2014/main" id="{3367DFB0-D615-774C-99D0-2843B414035F}"/>
              </a:ext>
            </a:extLst>
          </p:cNvPr>
          <p:cNvSpPr/>
          <p:nvPr/>
        </p:nvSpPr>
        <p:spPr>
          <a:xfrm>
            <a:off x="7112343" y="4025717"/>
            <a:ext cx="403278" cy="42932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30">
            <a:extLst>
              <a:ext uri="{FF2B5EF4-FFF2-40B4-BE49-F238E27FC236}">
                <a16:creationId xmlns:a16="http://schemas.microsoft.com/office/drawing/2014/main" id="{6B703DA7-59CC-5346-807E-423F4F1F05EB}"/>
              </a:ext>
            </a:extLst>
          </p:cNvPr>
          <p:cNvSpPr/>
          <p:nvPr/>
        </p:nvSpPr>
        <p:spPr>
          <a:xfrm>
            <a:off x="7634153" y="5087084"/>
            <a:ext cx="403278" cy="42932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30">
            <a:extLst>
              <a:ext uri="{FF2B5EF4-FFF2-40B4-BE49-F238E27FC236}">
                <a16:creationId xmlns:a16="http://schemas.microsoft.com/office/drawing/2014/main" id="{D154CFDB-19BC-3B44-B53B-C5FEDDD750ED}"/>
              </a:ext>
            </a:extLst>
          </p:cNvPr>
          <p:cNvSpPr/>
          <p:nvPr/>
        </p:nvSpPr>
        <p:spPr>
          <a:xfrm>
            <a:off x="6435769" y="5916051"/>
            <a:ext cx="403278" cy="42932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30">
            <a:extLst>
              <a:ext uri="{FF2B5EF4-FFF2-40B4-BE49-F238E27FC236}">
                <a16:creationId xmlns:a16="http://schemas.microsoft.com/office/drawing/2014/main" id="{DEC6BC1E-E82A-A449-ADF3-7B3283CE404C}"/>
              </a:ext>
            </a:extLst>
          </p:cNvPr>
          <p:cNvSpPr/>
          <p:nvPr/>
        </p:nvSpPr>
        <p:spPr>
          <a:xfrm>
            <a:off x="3860532" y="5097698"/>
            <a:ext cx="403278" cy="42932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630DB4F7-C687-BB49-8E36-ED2D30B64891}"/>
              </a:ext>
            </a:extLst>
          </p:cNvPr>
          <p:cNvCxnSpPr>
            <a:cxnSpLocks/>
            <a:stCxn id="36" idx="3"/>
            <a:endCxn id="57" idx="7"/>
          </p:cNvCxnSpPr>
          <p:nvPr/>
        </p:nvCxnSpPr>
        <p:spPr>
          <a:xfrm rot="5400000">
            <a:off x="5374754" y="3483076"/>
            <a:ext cx="400991" cy="8345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C019FEF9-CFF2-5D4F-BD13-CDB6D122553D}"/>
              </a:ext>
            </a:extLst>
          </p:cNvPr>
          <p:cNvCxnSpPr>
            <a:stCxn id="57" idx="3"/>
            <a:endCxn id="62" idx="7"/>
          </p:cNvCxnSpPr>
          <p:nvPr/>
        </p:nvCxnSpPr>
        <p:spPr>
          <a:xfrm rot="5400000">
            <a:off x="4160708" y="4448488"/>
            <a:ext cx="756126" cy="6680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DEBBCE31-C45B-4F44-A1C8-A25C35FA74F7}"/>
              </a:ext>
            </a:extLst>
          </p:cNvPr>
          <p:cNvCxnSpPr>
            <a:stCxn id="57" idx="5"/>
            <a:endCxn id="58" idx="0"/>
          </p:cNvCxnSpPr>
          <p:nvPr/>
        </p:nvCxnSpPr>
        <p:spPr>
          <a:xfrm rot="16200000" flipH="1">
            <a:off x="5110281" y="4452115"/>
            <a:ext cx="693254" cy="59791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107701E5-9EB4-E941-93C5-358FA9CB8C06}"/>
              </a:ext>
            </a:extLst>
          </p:cNvPr>
          <p:cNvCxnSpPr>
            <a:cxnSpLocks/>
            <a:stCxn id="58" idx="5"/>
            <a:endCxn id="61" idx="1"/>
          </p:cNvCxnSpPr>
          <p:nvPr/>
        </p:nvCxnSpPr>
        <p:spPr>
          <a:xfrm rot="16200000" flipH="1">
            <a:off x="5939248" y="5423343"/>
            <a:ext cx="514777" cy="59638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43233EE8-DBE2-6048-A3A0-D13AD8B4FEE2}"/>
              </a:ext>
            </a:extLst>
          </p:cNvPr>
          <p:cNvCxnSpPr>
            <a:stCxn id="36" idx="5"/>
            <a:endCxn id="59" idx="1"/>
          </p:cNvCxnSpPr>
          <p:nvPr/>
        </p:nvCxnSpPr>
        <p:spPr>
          <a:xfrm rot="16200000" flipH="1">
            <a:off x="6530199" y="3447386"/>
            <a:ext cx="388711" cy="893695"/>
          </a:xfrm>
          <a:prstGeom prst="curvedConnector3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C44E984C-02D1-A843-A6EA-BD62F1B84C41}"/>
              </a:ext>
            </a:extLst>
          </p:cNvPr>
          <p:cNvCxnSpPr>
            <a:cxnSpLocks/>
            <a:stCxn id="59" idx="5"/>
            <a:endCxn id="60" idx="0"/>
          </p:cNvCxnSpPr>
          <p:nvPr/>
        </p:nvCxnSpPr>
        <p:spPr>
          <a:xfrm rot="16200000" flipH="1">
            <a:off x="7298718" y="4550009"/>
            <a:ext cx="694919" cy="379230"/>
          </a:xfrm>
          <a:prstGeom prst="curvedConnector3">
            <a:avLst>
              <a:gd name="adj1" fmla="val 50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E94F2BF5-9F18-CD49-8627-4624F53C6649}"/>
              </a:ext>
            </a:extLst>
          </p:cNvPr>
          <p:cNvSpPr txBox="1"/>
          <p:nvPr/>
        </p:nvSpPr>
        <p:spPr>
          <a:xfrm>
            <a:off x="5994402" y="33697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9E823FC-7A3B-E94E-9F08-3290B26D8647}"/>
              </a:ext>
            </a:extLst>
          </p:cNvPr>
          <p:cNvSpPr txBox="1"/>
          <p:nvPr/>
        </p:nvSpPr>
        <p:spPr>
          <a:xfrm>
            <a:off x="4859869" y="40809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F731AF0-8F04-CC42-9871-7ECA2A06D283}"/>
              </a:ext>
            </a:extLst>
          </p:cNvPr>
          <p:cNvSpPr txBox="1"/>
          <p:nvPr/>
        </p:nvSpPr>
        <p:spPr>
          <a:xfrm>
            <a:off x="5638801" y="51477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309AE20-2A62-C746-965C-F0FB7262D139}"/>
              </a:ext>
            </a:extLst>
          </p:cNvPr>
          <p:cNvSpPr txBox="1"/>
          <p:nvPr/>
        </p:nvSpPr>
        <p:spPr>
          <a:xfrm>
            <a:off x="6485468" y="59605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5B47E09-0775-B049-BC90-E724BF361886}"/>
              </a:ext>
            </a:extLst>
          </p:cNvPr>
          <p:cNvSpPr txBox="1"/>
          <p:nvPr/>
        </p:nvSpPr>
        <p:spPr>
          <a:xfrm>
            <a:off x="3928535" y="51477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2EF3E09-8438-E54E-BF6E-32E74C80A044}"/>
              </a:ext>
            </a:extLst>
          </p:cNvPr>
          <p:cNvSpPr txBox="1"/>
          <p:nvPr/>
        </p:nvSpPr>
        <p:spPr>
          <a:xfrm>
            <a:off x="7179735" y="40640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FAB347-B6C2-BA4E-AE29-550BA493A3FB}"/>
              </a:ext>
            </a:extLst>
          </p:cNvPr>
          <p:cNvSpPr txBox="1"/>
          <p:nvPr/>
        </p:nvSpPr>
        <p:spPr>
          <a:xfrm>
            <a:off x="7704668" y="51477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id="{42A3EAB9-EA8B-054C-816F-E67197565A28}"/>
              </a:ext>
            </a:extLst>
          </p:cNvPr>
          <p:cNvSpPr/>
          <p:nvPr/>
        </p:nvSpPr>
        <p:spPr>
          <a:xfrm>
            <a:off x="3572933" y="3793067"/>
            <a:ext cx="3572934" cy="2827866"/>
          </a:xfrm>
          <a:custGeom>
            <a:avLst/>
            <a:gdLst>
              <a:gd name="connsiteX0" fmla="*/ 1185334 w 3572934"/>
              <a:gd name="connsiteY0" fmla="*/ 33866 h 2827866"/>
              <a:gd name="connsiteX1" fmla="*/ 1185334 w 3572934"/>
              <a:gd name="connsiteY1" fmla="*/ 33866 h 2827866"/>
              <a:gd name="connsiteX2" fmla="*/ 999067 w 3572934"/>
              <a:gd name="connsiteY2" fmla="*/ 101600 h 2827866"/>
              <a:gd name="connsiteX3" fmla="*/ 931334 w 3572934"/>
              <a:gd name="connsiteY3" fmla="*/ 118533 h 2827866"/>
              <a:gd name="connsiteX4" fmla="*/ 880534 w 3572934"/>
              <a:gd name="connsiteY4" fmla="*/ 152400 h 2827866"/>
              <a:gd name="connsiteX5" fmla="*/ 778934 w 3572934"/>
              <a:gd name="connsiteY5" fmla="*/ 186266 h 2827866"/>
              <a:gd name="connsiteX6" fmla="*/ 728134 w 3572934"/>
              <a:gd name="connsiteY6" fmla="*/ 203200 h 2827866"/>
              <a:gd name="connsiteX7" fmla="*/ 677334 w 3572934"/>
              <a:gd name="connsiteY7" fmla="*/ 220133 h 2827866"/>
              <a:gd name="connsiteX8" fmla="*/ 626534 w 3572934"/>
              <a:gd name="connsiteY8" fmla="*/ 237066 h 2827866"/>
              <a:gd name="connsiteX9" fmla="*/ 575734 w 3572934"/>
              <a:gd name="connsiteY9" fmla="*/ 287866 h 2827866"/>
              <a:gd name="connsiteX10" fmla="*/ 524934 w 3572934"/>
              <a:gd name="connsiteY10" fmla="*/ 304800 h 2827866"/>
              <a:gd name="connsiteX11" fmla="*/ 474134 w 3572934"/>
              <a:gd name="connsiteY11" fmla="*/ 372533 h 2827866"/>
              <a:gd name="connsiteX12" fmla="*/ 406400 w 3572934"/>
              <a:gd name="connsiteY12" fmla="*/ 423333 h 2827866"/>
              <a:gd name="connsiteX13" fmla="*/ 338667 w 3572934"/>
              <a:gd name="connsiteY13" fmla="*/ 524933 h 2827866"/>
              <a:gd name="connsiteX14" fmla="*/ 237067 w 3572934"/>
              <a:gd name="connsiteY14" fmla="*/ 626533 h 2827866"/>
              <a:gd name="connsiteX15" fmla="*/ 169334 w 3572934"/>
              <a:gd name="connsiteY15" fmla="*/ 728133 h 2827866"/>
              <a:gd name="connsiteX16" fmla="*/ 101600 w 3572934"/>
              <a:gd name="connsiteY16" fmla="*/ 846666 h 2827866"/>
              <a:gd name="connsiteX17" fmla="*/ 50800 w 3572934"/>
              <a:gd name="connsiteY17" fmla="*/ 999066 h 2827866"/>
              <a:gd name="connsiteX18" fmla="*/ 33867 w 3572934"/>
              <a:gd name="connsiteY18" fmla="*/ 1049866 h 2827866"/>
              <a:gd name="connsiteX19" fmla="*/ 16934 w 3572934"/>
              <a:gd name="connsiteY19" fmla="*/ 1100666 h 2827866"/>
              <a:gd name="connsiteX20" fmla="*/ 0 w 3572934"/>
              <a:gd name="connsiteY20" fmla="*/ 1168400 h 2827866"/>
              <a:gd name="connsiteX21" fmla="*/ 16934 w 3572934"/>
              <a:gd name="connsiteY21" fmla="*/ 1439333 h 2827866"/>
              <a:gd name="connsiteX22" fmla="*/ 33867 w 3572934"/>
              <a:gd name="connsiteY22" fmla="*/ 1524000 h 2827866"/>
              <a:gd name="connsiteX23" fmla="*/ 50800 w 3572934"/>
              <a:gd name="connsiteY23" fmla="*/ 1642533 h 2827866"/>
              <a:gd name="connsiteX24" fmla="*/ 67734 w 3572934"/>
              <a:gd name="connsiteY24" fmla="*/ 1778000 h 2827866"/>
              <a:gd name="connsiteX25" fmla="*/ 152400 w 3572934"/>
              <a:gd name="connsiteY25" fmla="*/ 1862666 h 2827866"/>
              <a:gd name="connsiteX26" fmla="*/ 254000 w 3572934"/>
              <a:gd name="connsiteY26" fmla="*/ 1896533 h 2827866"/>
              <a:gd name="connsiteX27" fmla="*/ 355600 w 3572934"/>
              <a:gd name="connsiteY27" fmla="*/ 1964266 h 2827866"/>
              <a:gd name="connsiteX28" fmla="*/ 406400 w 3572934"/>
              <a:gd name="connsiteY28" fmla="*/ 1981200 h 2827866"/>
              <a:gd name="connsiteX29" fmla="*/ 558800 w 3572934"/>
              <a:gd name="connsiteY29" fmla="*/ 2048933 h 2827866"/>
              <a:gd name="connsiteX30" fmla="*/ 812800 w 3572934"/>
              <a:gd name="connsiteY30" fmla="*/ 2065866 h 2827866"/>
              <a:gd name="connsiteX31" fmla="*/ 1100667 w 3572934"/>
              <a:gd name="connsiteY31" fmla="*/ 2099733 h 2827866"/>
              <a:gd name="connsiteX32" fmla="*/ 1151467 w 3572934"/>
              <a:gd name="connsiteY32" fmla="*/ 2116666 h 2827866"/>
              <a:gd name="connsiteX33" fmla="*/ 1286934 w 3572934"/>
              <a:gd name="connsiteY33" fmla="*/ 2150533 h 2827866"/>
              <a:gd name="connsiteX34" fmla="*/ 1337734 w 3572934"/>
              <a:gd name="connsiteY34" fmla="*/ 2184400 h 2827866"/>
              <a:gd name="connsiteX35" fmla="*/ 1507067 w 3572934"/>
              <a:gd name="connsiteY35" fmla="*/ 2235200 h 2827866"/>
              <a:gd name="connsiteX36" fmla="*/ 1608667 w 3572934"/>
              <a:gd name="connsiteY36" fmla="*/ 2269066 h 2827866"/>
              <a:gd name="connsiteX37" fmla="*/ 1642534 w 3572934"/>
              <a:gd name="connsiteY37" fmla="*/ 2319866 h 2827866"/>
              <a:gd name="connsiteX38" fmla="*/ 1710267 w 3572934"/>
              <a:gd name="connsiteY38" fmla="*/ 2336800 h 2827866"/>
              <a:gd name="connsiteX39" fmla="*/ 1761067 w 3572934"/>
              <a:gd name="connsiteY39" fmla="*/ 2353733 h 2827866"/>
              <a:gd name="connsiteX40" fmla="*/ 1879600 w 3572934"/>
              <a:gd name="connsiteY40" fmla="*/ 2472266 h 2827866"/>
              <a:gd name="connsiteX41" fmla="*/ 1981200 w 3572934"/>
              <a:gd name="connsiteY41" fmla="*/ 2556933 h 2827866"/>
              <a:gd name="connsiteX42" fmla="*/ 2015067 w 3572934"/>
              <a:gd name="connsiteY42" fmla="*/ 2607733 h 2827866"/>
              <a:gd name="connsiteX43" fmla="*/ 2167467 w 3572934"/>
              <a:gd name="connsiteY43" fmla="*/ 2743200 h 2827866"/>
              <a:gd name="connsiteX44" fmla="*/ 2472267 w 3572934"/>
              <a:gd name="connsiteY44" fmla="*/ 2810933 h 2827866"/>
              <a:gd name="connsiteX45" fmla="*/ 2590800 w 3572934"/>
              <a:gd name="connsiteY45" fmla="*/ 2827866 h 2827866"/>
              <a:gd name="connsiteX46" fmla="*/ 3183467 w 3572934"/>
              <a:gd name="connsiteY46" fmla="*/ 2810933 h 2827866"/>
              <a:gd name="connsiteX47" fmla="*/ 3285067 w 3572934"/>
              <a:gd name="connsiteY47" fmla="*/ 2777066 h 2827866"/>
              <a:gd name="connsiteX48" fmla="*/ 3335867 w 3572934"/>
              <a:gd name="connsiteY48" fmla="*/ 2760133 h 2827866"/>
              <a:gd name="connsiteX49" fmla="*/ 3437467 w 3572934"/>
              <a:gd name="connsiteY49" fmla="*/ 2692400 h 2827866"/>
              <a:gd name="connsiteX50" fmla="*/ 3488267 w 3572934"/>
              <a:gd name="connsiteY50" fmla="*/ 2590800 h 2827866"/>
              <a:gd name="connsiteX51" fmla="*/ 3539067 w 3572934"/>
              <a:gd name="connsiteY51" fmla="*/ 2438400 h 2827866"/>
              <a:gd name="connsiteX52" fmla="*/ 3556000 w 3572934"/>
              <a:gd name="connsiteY52" fmla="*/ 2387600 h 2827866"/>
              <a:gd name="connsiteX53" fmla="*/ 3572934 w 3572934"/>
              <a:gd name="connsiteY53" fmla="*/ 2336800 h 2827866"/>
              <a:gd name="connsiteX54" fmla="*/ 3522134 w 3572934"/>
              <a:gd name="connsiteY54" fmla="*/ 2015066 h 2827866"/>
              <a:gd name="connsiteX55" fmla="*/ 3488267 w 3572934"/>
              <a:gd name="connsiteY55" fmla="*/ 1964266 h 2827866"/>
              <a:gd name="connsiteX56" fmla="*/ 3454400 w 3572934"/>
              <a:gd name="connsiteY56" fmla="*/ 1862666 h 2827866"/>
              <a:gd name="connsiteX57" fmla="*/ 3437467 w 3572934"/>
              <a:gd name="connsiteY57" fmla="*/ 1811866 h 2827866"/>
              <a:gd name="connsiteX58" fmla="*/ 3403600 w 3572934"/>
              <a:gd name="connsiteY58" fmla="*/ 1676400 h 2827866"/>
              <a:gd name="connsiteX59" fmla="*/ 3369734 w 3572934"/>
              <a:gd name="connsiteY59" fmla="*/ 1625600 h 2827866"/>
              <a:gd name="connsiteX60" fmla="*/ 3335867 w 3572934"/>
              <a:gd name="connsiteY60" fmla="*/ 1524000 h 2827866"/>
              <a:gd name="connsiteX61" fmla="*/ 3234267 w 3572934"/>
              <a:gd name="connsiteY61" fmla="*/ 1456266 h 2827866"/>
              <a:gd name="connsiteX62" fmla="*/ 3132667 w 3572934"/>
              <a:gd name="connsiteY62" fmla="*/ 1422400 h 2827866"/>
              <a:gd name="connsiteX63" fmla="*/ 3081867 w 3572934"/>
              <a:gd name="connsiteY63" fmla="*/ 1405466 h 2827866"/>
              <a:gd name="connsiteX64" fmla="*/ 3031067 w 3572934"/>
              <a:gd name="connsiteY64" fmla="*/ 1371600 h 2827866"/>
              <a:gd name="connsiteX65" fmla="*/ 2946400 w 3572934"/>
              <a:gd name="connsiteY65" fmla="*/ 1354666 h 2827866"/>
              <a:gd name="connsiteX66" fmla="*/ 2895600 w 3572934"/>
              <a:gd name="connsiteY66" fmla="*/ 1337733 h 2827866"/>
              <a:gd name="connsiteX67" fmla="*/ 2827867 w 3572934"/>
              <a:gd name="connsiteY67" fmla="*/ 1320800 h 2827866"/>
              <a:gd name="connsiteX68" fmla="*/ 2794000 w 3572934"/>
              <a:gd name="connsiteY68" fmla="*/ 1270000 h 2827866"/>
              <a:gd name="connsiteX69" fmla="*/ 2743200 w 3572934"/>
              <a:gd name="connsiteY69" fmla="*/ 1236133 h 2827866"/>
              <a:gd name="connsiteX70" fmla="*/ 2624667 w 3572934"/>
              <a:gd name="connsiteY70" fmla="*/ 1100666 h 2827866"/>
              <a:gd name="connsiteX71" fmla="*/ 2540000 w 3572934"/>
              <a:gd name="connsiteY71" fmla="*/ 999066 h 2827866"/>
              <a:gd name="connsiteX72" fmla="*/ 2472267 w 3572934"/>
              <a:gd name="connsiteY72" fmla="*/ 897466 h 2827866"/>
              <a:gd name="connsiteX73" fmla="*/ 2404534 w 3572934"/>
              <a:gd name="connsiteY73" fmla="*/ 795866 h 2827866"/>
              <a:gd name="connsiteX74" fmla="*/ 2302934 w 3572934"/>
              <a:gd name="connsiteY74" fmla="*/ 592666 h 2827866"/>
              <a:gd name="connsiteX75" fmla="*/ 2167467 w 3572934"/>
              <a:gd name="connsiteY75" fmla="*/ 389466 h 2827866"/>
              <a:gd name="connsiteX76" fmla="*/ 2099734 w 3572934"/>
              <a:gd name="connsiteY76" fmla="*/ 287866 h 2827866"/>
              <a:gd name="connsiteX77" fmla="*/ 2082800 w 3572934"/>
              <a:gd name="connsiteY77" fmla="*/ 237066 h 2827866"/>
              <a:gd name="connsiteX78" fmla="*/ 1913467 w 3572934"/>
              <a:gd name="connsiteY78" fmla="*/ 67733 h 2827866"/>
              <a:gd name="connsiteX79" fmla="*/ 1862667 w 3572934"/>
              <a:gd name="connsiteY79" fmla="*/ 33866 h 2827866"/>
              <a:gd name="connsiteX80" fmla="*/ 1591734 w 3572934"/>
              <a:gd name="connsiteY80" fmla="*/ 0 h 2827866"/>
              <a:gd name="connsiteX81" fmla="*/ 1185334 w 3572934"/>
              <a:gd name="connsiteY81" fmla="*/ 33866 h 282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3572934" h="2827866">
                <a:moveTo>
                  <a:pt x="1185334" y="33866"/>
                </a:moveTo>
                <a:lnTo>
                  <a:pt x="1185334" y="33866"/>
                </a:lnTo>
                <a:cubicBezTo>
                  <a:pt x="1172318" y="38747"/>
                  <a:pt x="1044111" y="88730"/>
                  <a:pt x="999067" y="101600"/>
                </a:cubicBezTo>
                <a:cubicBezTo>
                  <a:pt x="976690" y="107994"/>
                  <a:pt x="953912" y="112889"/>
                  <a:pt x="931334" y="118533"/>
                </a:cubicBezTo>
                <a:cubicBezTo>
                  <a:pt x="914401" y="129822"/>
                  <a:pt x="899131" y="144135"/>
                  <a:pt x="880534" y="152400"/>
                </a:cubicBezTo>
                <a:cubicBezTo>
                  <a:pt x="847912" y="166898"/>
                  <a:pt x="812801" y="174977"/>
                  <a:pt x="778934" y="186266"/>
                </a:cubicBezTo>
                <a:lnTo>
                  <a:pt x="728134" y="203200"/>
                </a:lnTo>
                <a:lnTo>
                  <a:pt x="677334" y="220133"/>
                </a:lnTo>
                <a:lnTo>
                  <a:pt x="626534" y="237066"/>
                </a:lnTo>
                <a:cubicBezTo>
                  <a:pt x="609601" y="253999"/>
                  <a:pt x="595659" y="274582"/>
                  <a:pt x="575734" y="287866"/>
                </a:cubicBezTo>
                <a:cubicBezTo>
                  <a:pt x="560882" y="297767"/>
                  <a:pt x="538646" y="293373"/>
                  <a:pt x="524934" y="304800"/>
                </a:cubicBezTo>
                <a:cubicBezTo>
                  <a:pt x="503253" y="322867"/>
                  <a:pt x="494090" y="352577"/>
                  <a:pt x="474134" y="372533"/>
                </a:cubicBezTo>
                <a:cubicBezTo>
                  <a:pt x="454178" y="392489"/>
                  <a:pt x="428978" y="406400"/>
                  <a:pt x="406400" y="423333"/>
                </a:cubicBezTo>
                <a:cubicBezTo>
                  <a:pt x="383822" y="457200"/>
                  <a:pt x="367448" y="496152"/>
                  <a:pt x="338667" y="524933"/>
                </a:cubicBezTo>
                <a:cubicBezTo>
                  <a:pt x="304800" y="558800"/>
                  <a:pt x="263634" y="586682"/>
                  <a:pt x="237067" y="626533"/>
                </a:cubicBezTo>
                <a:cubicBezTo>
                  <a:pt x="214489" y="660400"/>
                  <a:pt x="187537" y="691728"/>
                  <a:pt x="169334" y="728133"/>
                </a:cubicBezTo>
                <a:cubicBezTo>
                  <a:pt x="126365" y="814069"/>
                  <a:pt x="149469" y="774863"/>
                  <a:pt x="101600" y="846666"/>
                </a:cubicBezTo>
                <a:lnTo>
                  <a:pt x="50800" y="999066"/>
                </a:lnTo>
                <a:lnTo>
                  <a:pt x="33867" y="1049866"/>
                </a:lnTo>
                <a:cubicBezTo>
                  <a:pt x="28223" y="1066799"/>
                  <a:pt x="21263" y="1083350"/>
                  <a:pt x="16934" y="1100666"/>
                </a:cubicBezTo>
                <a:lnTo>
                  <a:pt x="0" y="1168400"/>
                </a:lnTo>
                <a:cubicBezTo>
                  <a:pt x="5645" y="1258711"/>
                  <a:pt x="8355" y="1349253"/>
                  <a:pt x="16934" y="1439333"/>
                </a:cubicBezTo>
                <a:cubicBezTo>
                  <a:pt x="19663" y="1467985"/>
                  <a:pt x="29135" y="1495610"/>
                  <a:pt x="33867" y="1524000"/>
                </a:cubicBezTo>
                <a:cubicBezTo>
                  <a:pt x="40428" y="1563369"/>
                  <a:pt x="45525" y="1602971"/>
                  <a:pt x="50800" y="1642533"/>
                </a:cubicBezTo>
                <a:cubicBezTo>
                  <a:pt x="56814" y="1687641"/>
                  <a:pt x="55760" y="1734096"/>
                  <a:pt x="67734" y="1778000"/>
                </a:cubicBezTo>
                <a:cubicBezTo>
                  <a:pt x="77855" y="1815112"/>
                  <a:pt x="119700" y="1848133"/>
                  <a:pt x="152400" y="1862666"/>
                </a:cubicBezTo>
                <a:cubicBezTo>
                  <a:pt x="185022" y="1877165"/>
                  <a:pt x="254000" y="1896533"/>
                  <a:pt x="254000" y="1896533"/>
                </a:cubicBezTo>
                <a:cubicBezTo>
                  <a:pt x="287867" y="1919111"/>
                  <a:pt x="316986" y="1951394"/>
                  <a:pt x="355600" y="1964266"/>
                </a:cubicBezTo>
                <a:cubicBezTo>
                  <a:pt x="372533" y="1969911"/>
                  <a:pt x="390435" y="1973218"/>
                  <a:pt x="406400" y="1981200"/>
                </a:cubicBezTo>
                <a:cubicBezTo>
                  <a:pt x="475446" y="2015723"/>
                  <a:pt x="457990" y="2042212"/>
                  <a:pt x="558800" y="2048933"/>
                </a:cubicBezTo>
                <a:lnTo>
                  <a:pt x="812800" y="2065866"/>
                </a:lnTo>
                <a:cubicBezTo>
                  <a:pt x="1037746" y="2110857"/>
                  <a:pt x="694902" y="2045632"/>
                  <a:pt x="1100667" y="2099733"/>
                </a:cubicBezTo>
                <a:cubicBezTo>
                  <a:pt x="1118360" y="2102092"/>
                  <a:pt x="1134247" y="2111970"/>
                  <a:pt x="1151467" y="2116666"/>
                </a:cubicBezTo>
                <a:cubicBezTo>
                  <a:pt x="1196372" y="2128913"/>
                  <a:pt x="1286934" y="2150533"/>
                  <a:pt x="1286934" y="2150533"/>
                </a:cubicBezTo>
                <a:cubicBezTo>
                  <a:pt x="1303867" y="2161822"/>
                  <a:pt x="1319137" y="2176135"/>
                  <a:pt x="1337734" y="2184400"/>
                </a:cubicBezTo>
                <a:cubicBezTo>
                  <a:pt x="1420613" y="2221235"/>
                  <a:pt x="1431299" y="2212470"/>
                  <a:pt x="1507067" y="2235200"/>
                </a:cubicBezTo>
                <a:cubicBezTo>
                  <a:pt x="1541260" y="2245458"/>
                  <a:pt x="1608667" y="2269066"/>
                  <a:pt x="1608667" y="2269066"/>
                </a:cubicBezTo>
                <a:cubicBezTo>
                  <a:pt x="1619956" y="2285999"/>
                  <a:pt x="1625601" y="2308577"/>
                  <a:pt x="1642534" y="2319866"/>
                </a:cubicBezTo>
                <a:cubicBezTo>
                  <a:pt x="1661898" y="2332775"/>
                  <a:pt x="1687890" y="2330406"/>
                  <a:pt x="1710267" y="2336800"/>
                </a:cubicBezTo>
                <a:cubicBezTo>
                  <a:pt x="1727429" y="2341704"/>
                  <a:pt x="1744134" y="2348089"/>
                  <a:pt x="1761067" y="2353733"/>
                </a:cubicBezTo>
                <a:cubicBezTo>
                  <a:pt x="1838701" y="2470185"/>
                  <a:pt x="1790186" y="2442462"/>
                  <a:pt x="1879600" y="2472266"/>
                </a:cubicBezTo>
                <a:cubicBezTo>
                  <a:pt x="1929550" y="2505566"/>
                  <a:pt x="1940456" y="2508040"/>
                  <a:pt x="1981200" y="2556933"/>
                </a:cubicBezTo>
                <a:cubicBezTo>
                  <a:pt x="1994229" y="2572567"/>
                  <a:pt x="2001546" y="2592522"/>
                  <a:pt x="2015067" y="2607733"/>
                </a:cubicBezTo>
                <a:cubicBezTo>
                  <a:pt x="2040090" y="2635884"/>
                  <a:pt x="2115470" y="2720090"/>
                  <a:pt x="2167467" y="2743200"/>
                </a:cubicBezTo>
                <a:cubicBezTo>
                  <a:pt x="2262990" y="2785654"/>
                  <a:pt x="2370851" y="2796445"/>
                  <a:pt x="2472267" y="2810933"/>
                </a:cubicBezTo>
                <a:lnTo>
                  <a:pt x="2590800" y="2827866"/>
                </a:lnTo>
                <a:cubicBezTo>
                  <a:pt x="2788356" y="2822222"/>
                  <a:pt x="2986358" y="2825356"/>
                  <a:pt x="3183467" y="2810933"/>
                </a:cubicBezTo>
                <a:cubicBezTo>
                  <a:pt x="3219070" y="2808328"/>
                  <a:pt x="3251200" y="2788355"/>
                  <a:pt x="3285067" y="2777066"/>
                </a:cubicBezTo>
                <a:lnTo>
                  <a:pt x="3335867" y="2760133"/>
                </a:lnTo>
                <a:cubicBezTo>
                  <a:pt x="3369734" y="2737555"/>
                  <a:pt x="3424596" y="2731014"/>
                  <a:pt x="3437467" y="2692400"/>
                </a:cubicBezTo>
                <a:cubicBezTo>
                  <a:pt x="3460836" y="2622293"/>
                  <a:pt x="3444499" y="2656451"/>
                  <a:pt x="3488267" y="2590800"/>
                </a:cubicBezTo>
                <a:lnTo>
                  <a:pt x="3539067" y="2438400"/>
                </a:lnTo>
                <a:lnTo>
                  <a:pt x="3556000" y="2387600"/>
                </a:lnTo>
                <a:lnTo>
                  <a:pt x="3572934" y="2336800"/>
                </a:lnTo>
                <a:cubicBezTo>
                  <a:pt x="3568628" y="2280821"/>
                  <a:pt x="3571819" y="2089592"/>
                  <a:pt x="3522134" y="2015066"/>
                </a:cubicBezTo>
                <a:lnTo>
                  <a:pt x="3488267" y="1964266"/>
                </a:lnTo>
                <a:lnTo>
                  <a:pt x="3454400" y="1862666"/>
                </a:lnTo>
                <a:cubicBezTo>
                  <a:pt x="3448756" y="1845733"/>
                  <a:pt x="3440967" y="1829369"/>
                  <a:pt x="3437467" y="1811866"/>
                </a:cubicBezTo>
                <a:cubicBezTo>
                  <a:pt x="3431025" y="1779656"/>
                  <a:pt x="3420958" y="1711117"/>
                  <a:pt x="3403600" y="1676400"/>
                </a:cubicBezTo>
                <a:cubicBezTo>
                  <a:pt x="3394499" y="1658197"/>
                  <a:pt x="3377999" y="1644197"/>
                  <a:pt x="3369734" y="1625600"/>
                </a:cubicBezTo>
                <a:cubicBezTo>
                  <a:pt x="3355235" y="1592978"/>
                  <a:pt x="3365570" y="1543802"/>
                  <a:pt x="3335867" y="1524000"/>
                </a:cubicBezTo>
                <a:cubicBezTo>
                  <a:pt x="3302000" y="1501422"/>
                  <a:pt x="3272881" y="1469137"/>
                  <a:pt x="3234267" y="1456266"/>
                </a:cubicBezTo>
                <a:lnTo>
                  <a:pt x="3132667" y="1422400"/>
                </a:lnTo>
                <a:cubicBezTo>
                  <a:pt x="3115734" y="1416756"/>
                  <a:pt x="3096719" y="1415367"/>
                  <a:pt x="3081867" y="1405466"/>
                </a:cubicBezTo>
                <a:cubicBezTo>
                  <a:pt x="3064934" y="1394177"/>
                  <a:pt x="3050122" y="1378746"/>
                  <a:pt x="3031067" y="1371600"/>
                </a:cubicBezTo>
                <a:cubicBezTo>
                  <a:pt x="3004118" y="1361494"/>
                  <a:pt x="2974322" y="1361647"/>
                  <a:pt x="2946400" y="1354666"/>
                </a:cubicBezTo>
                <a:cubicBezTo>
                  <a:pt x="2929084" y="1350337"/>
                  <a:pt x="2912763" y="1342636"/>
                  <a:pt x="2895600" y="1337733"/>
                </a:cubicBezTo>
                <a:cubicBezTo>
                  <a:pt x="2873223" y="1331340"/>
                  <a:pt x="2850445" y="1326444"/>
                  <a:pt x="2827867" y="1320800"/>
                </a:cubicBezTo>
                <a:cubicBezTo>
                  <a:pt x="2816578" y="1303867"/>
                  <a:pt x="2808391" y="1284391"/>
                  <a:pt x="2794000" y="1270000"/>
                </a:cubicBezTo>
                <a:cubicBezTo>
                  <a:pt x="2779609" y="1255609"/>
                  <a:pt x="2756601" y="1251449"/>
                  <a:pt x="2743200" y="1236133"/>
                </a:cubicBezTo>
                <a:cubicBezTo>
                  <a:pt x="2604911" y="1078088"/>
                  <a:pt x="2738967" y="1176867"/>
                  <a:pt x="2624667" y="1100666"/>
                </a:cubicBezTo>
                <a:cubicBezTo>
                  <a:pt x="2503640" y="919128"/>
                  <a:pt x="2692120" y="1194649"/>
                  <a:pt x="2540000" y="999066"/>
                </a:cubicBezTo>
                <a:cubicBezTo>
                  <a:pt x="2515011" y="966937"/>
                  <a:pt x="2494845" y="931333"/>
                  <a:pt x="2472267" y="897466"/>
                </a:cubicBezTo>
                <a:lnTo>
                  <a:pt x="2404534" y="795866"/>
                </a:lnTo>
                <a:cubicBezTo>
                  <a:pt x="2357796" y="655653"/>
                  <a:pt x="2390469" y="723968"/>
                  <a:pt x="2302934" y="592666"/>
                </a:cubicBezTo>
                <a:lnTo>
                  <a:pt x="2167467" y="389466"/>
                </a:lnTo>
                <a:lnTo>
                  <a:pt x="2099734" y="287866"/>
                </a:lnTo>
                <a:cubicBezTo>
                  <a:pt x="2094089" y="270933"/>
                  <a:pt x="2091468" y="252669"/>
                  <a:pt x="2082800" y="237066"/>
                </a:cubicBezTo>
                <a:cubicBezTo>
                  <a:pt x="2016394" y="117535"/>
                  <a:pt x="2025029" y="142108"/>
                  <a:pt x="1913467" y="67733"/>
                </a:cubicBezTo>
                <a:cubicBezTo>
                  <a:pt x="1896534" y="56444"/>
                  <a:pt x="1882623" y="37857"/>
                  <a:pt x="1862667" y="33866"/>
                </a:cubicBezTo>
                <a:cubicBezTo>
                  <a:pt x="1716866" y="4706"/>
                  <a:pt x="1806663" y="19539"/>
                  <a:pt x="1591734" y="0"/>
                </a:cubicBezTo>
                <a:lnTo>
                  <a:pt x="1185334" y="33866"/>
                </a:lnTo>
                <a:close/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867405D3-CD46-554B-9229-722C38C05354}"/>
              </a:ext>
            </a:extLst>
          </p:cNvPr>
          <p:cNvSpPr/>
          <p:nvPr/>
        </p:nvSpPr>
        <p:spPr>
          <a:xfrm>
            <a:off x="6858000" y="3791537"/>
            <a:ext cx="1557867" cy="1931930"/>
          </a:xfrm>
          <a:custGeom>
            <a:avLst/>
            <a:gdLst>
              <a:gd name="connsiteX0" fmla="*/ 355600 w 1557867"/>
              <a:gd name="connsiteY0" fmla="*/ 1530 h 1931930"/>
              <a:gd name="connsiteX1" fmla="*/ 355600 w 1557867"/>
              <a:gd name="connsiteY1" fmla="*/ 1530 h 1931930"/>
              <a:gd name="connsiteX2" fmla="*/ 237067 w 1557867"/>
              <a:gd name="connsiteY2" fmla="*/ 103130 h 1931930"/>
              <a:gd name="connsiteX3" fmla="*/ 186267 w 1557867"/>
              <a:gd name="connsiteY3" fmla="*/ 136996 h 1931930"/>
              <a:gd name="connsiteX4" fmla="*/ 101600 w 1557867"/>
              <a:gd name="connsiteY4" fmla="*/ 204730 h 1931930"/>
              <a:gd name="connsiteX5" fmla="*/ 67733 w 1557867"/>
              <a:gd name="connsiteY5" fmla="*/ 306330 h 1931930"/>
              <a:gd name="connsiteX6" fmla="*/ 50800 w 1557867"/>
              <a:gd name="connsiteY6" fmla="*/ 357130 h 1931930"/>
              <a:gd name="connsiteX7" fmla="*/ 16933 w 1557867"/>
              <a:gd name="connsiteY7" fmla="*/ 407930 h 1931930"/>
              <a:gd name="connsiteX8" fmla="*/ 0 w 1557867"/>
              <a:gd name="connsiteY8" fmla="*/ 458730 h 1931930"/>
              <a:gd name="connsiteX9" fmla="*/ 16933 w 1557867"/>
              <a:gd name="connsiteY9" fmla="*/ 848196 h 1931930"/>
              <a:gd name="connsiteX10" fmla="*/ 33867 w 1557867"/>
              <a:gd name="connsiteY10" fmla="*/ 898996 h 1931930"/>
              <a:gd name="connsiteX11" fmla="*/ 101600 w 1557867"/>
              <a:gd name="connsiteY11" fmla="*/ 1000596 h 1931930"/>
              <a:gd name="connsiteX12" fmla="*/ 203200 w 1557867"/>
              <a:gd name="connsiteY12" fmla="*/ 1051396 h 1931930"/>
              <a:gd name="connsiteX13" fmla="*/ 304800 w 1557867"/>
              <a:gd name="connsiteY13" fmla="*/ 1119130 h 1931930"/>
              <a:gd name="connsiteX14" fmla="*/ 372533 w 1557867"/>
              <a:gd name="connsiteY14" fmla="*/ 1220730 h 1931930"/>
              <a:gd name="connsiteX15" fmla="*/ 440267 w 1557867"/>
              <a:gd name="connsiteY15" fmla="*/ 1423930 h 1931930"/>
              <a:gd name="connsiteX16" fmla="*/ 457200 w 1557867"/>
              <a:gd name="connsiteY16" fmla="*/ 1474730 h 1931930"/>
              <a:gd name="connsiteX17" fmla="*/ 491067 w 1557867"/>
              <a:gd name="connsiteY17" fmla="*/ 1525530 h 1931930"/>
              <a:gd name="connsiteX18" fmla="*/ 541867 w 1557867"/>
              <a:gd name="connsiteY18" fmla="*/ 1627130 h 1931930"/>
              <a:gd name="connsiteX19" fmla="*/ 609600 w 1557867"/>
              <a:gd name="connsiteY19" fmla="*/ 1779530 h 1931930"/>
              <a:gd name="connsiteX20" fmla="*/ 660400 w 1557867"/>
              <a:gd name="connsiteY20" fmla="*/ 1796463 h 1931930"/>
              <a:gd name="connsiteX21" fmla="*/ 762000 w 1557867"/>
              <a:gd name="connsiteY21" fmla="*/ 1864196 h 1931930"/>
              <a:gd name="connsiteX22" fmla="*/ 931333 w 1557867"/>
              <a:gd name="connsiteY22" fmla="*/ 1898063 h 1931930"/>
              <a:gd name="connsiteX23" fmla="*/ 1066800 w 1557867"/>
              <a:gd name="connsiteY23" fmla="*/ 1931930 h 1931930"/>
              <a:gd name="connsiteX24" fmla="*/ 1219200 w 1557867"/>
              <a:gd name="connsiteY24" fmla="*/ 1898063 h 1931930"/>
              <a:gd name="connsiteX25" fmla="*/ 1405467 w 1557867"/>
              <a:gd name="connsiteY25" fmla="*/ 1847263 h 1931930"/>
              <a:gd name="connsiteX26" fmla="*/ 1456267 w 1557867"/>
              <a:gd name="connsiteY26" fmla="*/ 1813396 h 1931930"/>
              <a:gd name="connsiteX27" fmla="*/ 1524000 w 1557867"/>
              <a:gd name="connsiteY27" fmla="*/ 1660996 h 1931930"/>
              <a:gd name="connsiteX28" fmla="*/ 1557867 w 1557867"/>
              <a:gd name="connsiteY28" fmla="*/ 1610196 h 1931930"/>
              <a:gd name="connsiteX29" fmla="*/ 1540933 w 1557867"/>
              <a:gd name="connsiteY29" fmla="*/ 1119130 h 1931930"/>
              <a:gd name="connsiteX30" fmla="*/ 1524000 w 1557867"/>
              <a:gd name="connsiteY30" fmla="*/ 1068330 h 1931930"/>
              <a:gd name="connsiteX31" fmla="*/ 1490133 w 1557867"/>
              <a:gd name="connsiteY31" fmla="*/ 1017530 h 1931930"/>
              <a:gd name="connsiteX32" fmla="*/ 1439333 w 1557867"/>
              <a:gd name="connsiteY32" fmla="*/ 915930 h 1931930"/>
              <a:gd name="connsiteX33" fmla="*/ 1337733 w 1557867"/>
              <a:gd name="connsiteY33" fmla="*/ 746596 h 1931930"/>
              <a:gd name="connsiteX34" fmla="*/ 1286933 w 1557867"/>
              <a:gd name="connsiteY34" fmla="*/ 712730 h 1931930"/>
              <a:gd name="connsiteX35" fmla="*/ 1202267 w 1557867"/>
              <a:gd name="connsiteY35" fmla="*/ 560330 h 1931930"/>
              <a:gd name="connsiteX36" fmla="*/ 1168400 w 1557867"/>
              <a:gd name="connsiteY36" fmla="*/ 509530 h 1931930"/>
              <a:gd name="connsiteX37" fmla="*/ 1134533 w 1557867"/>
              <a:gd name="connsiteY37" fmla="*/ 458730 h 1931930"/>
              <a:gd name="connsiteX38" fmla="*/ 1100667 w 1557867"/>
              <a:gd name="connsiteY38" fmla="*/ 357130 h 1931930"/>
              <a:gd name="connsiteX39" fmla="*/ 1032933 w 1557867"/>
              <a:gd name="connsiteY39" fmla="*/ 255530 h 1931930"/>
              <a:gd name="connsiteX40" fmla="*/ 965200 w 1557867"/>
              <a:gd name="connsiteY40" fmla="*/ 170863 h 1931930"/>
              <a:gd name="connsiteX41" fmla="*/ 897467 w 1557867"/>
              <a:gd name="connsiteY41" fmla="*/ 103130 h 1931930"/>
              <a:gd name="connsiteX42" fmla="*/ 846667 w 1557867"/>
              <a:gd name="connsiteY42" fmla="*/ 69263 h 1931930"/>
              <a:gd name="connsiteX43" fmla="*/ 745067 w 1557867"/>
              <a:gd name="connsiteY43" fmla="*/ 35396 h 1931930"/>
              <a:gd name="connsiteX44" fmla="*/ 575733 w 1557867"/>
              <a:gd name="connsiteY44" fmla="*/ 1530 h 1931930"/>
              <a:gd name="connsiteX45" fmla="*/ 355600 w 1557867"/>
              <a:gd name="connsiteY45" fmla="*/ 1530 h 1931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557867" h="1931930">
                <a:moveTo>
                  <a:pt x="355600" y="1530"/>
                </a:moveTo>
                <a:lnTo>
                  <a:pt x="355600" y="1530"/>
                </a:lnTo>
                <a:cubicBezTo>
                  <a:pt x="316089" y="35397"/>
                  <a:pt x="277703" y="70621"/>
                  <a:pt x="237067" y="103130"/>
                </a:cubicBezTo>
                <a:cubicBezTo>
                  <a:pt x="221175" y="115843"/>
                  <a:pt x="200658" y="122606"/>
                  <a:pt x="186267" y="136996"/>
                </a:cubicBezTo>
                <a:cubicBezTo>
                  <a:pt x="109672" y="213590"/>
                  <a:pt x="200498" y="171763"/>
                  <a:pt x="101600" y="204730"/>
                </a:cubicBezTo>
                <a:lnTo>
                  <a:pt x="67733" y="306330"/>
                </a:lnTo>
                <a:cubicBezTo>
                  <a:pt x="62089" y="323263"/>
                  <a:pt x="60701" y="342279"/>
                  <a:pt x="50800" y="357130"/>
                </a:cubicBezTo>
                <a:lnTo>
                  <a:pt x="16933" y="407930"/>
                </a:lnTo>
                <a:cubicBezTo>
                  <a:pt x="11289" y="424863"/>
                  <a:pt x="0" y="440881"/>
                  <a:pt x="0" y="458730"/>
                </a:cubicBezTo>
                <a:cubicBezTo>
                  <a:pt x="0" y="588675"/>
                  <a:pt x="6967" y="718634"/>
                  <a:pt x="16933" y="848196"/>
                </a:cubicBezTo>
                <a:cubicBezTo>
                  <a:pt x="18302" y="865993"/>
                  <a:pt x="25199" y="883393"/>
                  <a:pt x="33867" y="898996"/>
                </a:cubicBezTo>
                <a:cubicBezTo>
                  <a:pt x="53634" y="934576"/>
                  <a:pt x="67733" y="978018"/>
                  <a:pt x="101600" y="1000596"/>
                </a:cubicBezTo>
                <a:cubicBezTo>
                  <a:pt x="167251" y="1044364"/>
                  <a:pt x="133093" y="1028027"/>
                  <a:pt x="203200" y="1051396"/>
                </a:cubicBezTo>
                <a:cubicBezTo>
                  <a:pt x="237067" y="1073974"/>
                  <a:pt x="282222" y="1085263"/>
                  <a:pt x="304800" y="1119130"/>
                </a:cubicBezTo>
                <a:cubicBezTo>
                  <a:pt x="327378" y="1152997"/>
                  <a:pt x="359662" y="1182116"/>
                  <a:pt x="372533" y="1220730"/>
                </a:cubicBezTo>
                <a:lnTo>
                  <a:pt x="440267" y="1423930"/>
                </a:lnTo>
                <a:cubicBezTo>
                  <a:pt x="445911" y="1440863"/>
                  <a:pt x="447299" y="1459879"/>
                  <a:pt x="457200" y="1474730"/>
                </a:cubicBezTo>
                <a:lnTo>
                  <a:pt x="491067" y="1525530"/>
                </a:lnTo>
                <a:cubicBezTo>
                  <a:pt x="552821" y="1710797"/>
                  <a:pt x="454332" y="1430176"/>
                  <a:pt x="541867" y="1627130"/>
                </a:cubicBezTo>
                <a:cubicBezTo>
                  <a:pt x="557569" y="1662459"/>
                  <a:pt x="569955" y="1747814"/>
                  <a:pt x="609600" y="1779530"/>
                </a:cubicBezTo>
                <a:cubicBezTo>
                  <a:pt x="623538" y="1790680"/>
                  <a:pt x="643467" y="1790819"/>
                  <a:pt x="660400" y="1796463"/>
                </a:cubicBezTo>
                <a:cubicBezTo>
                  <a:pt x="694267" y="1819041"/>
                  <a:pt x="723386" y="1851324"/>
                  <a:pt x="762000" y="1864196"/>
                </a:cubicBezTo>
                <a:cubicBezTo>
                  <a:pt x="859364" y="1896652"/>
                  <a:pt x="775675" y="1872121"/>
                  <a:pt x="931333" y="1898063"/>
                </a:cubicBezTo>
                <a:cubicBezTo>
                  <a:pt x="1013072" y="1911686"/>
                  <a:pt x="1001367" y="1910118"/>
                  <a:pt x="1066800" y="1931930"/>
                </a:cubicBezTo>
                <a:cubicBezTo>
                  <a:pt x="1277643" y="1896788"/>
                  <a:pt x="1088188" y="1933793"/>
                  <a:pt x="1219200" y="1898063"/>
                </a:cubicBezTo>
                <a:cubicBezTo>
                  <a:pt x="1429277" y="1840769"/>
                  <a:pt x="1288539" y="1886238"/>
                  <a:pt x="1405467" y="1847263"/>
                </a:cubicBezTo>
                <a:cubicBezTo>
                  <a:pt x="1422400" y="1835974"/>
                  <a:pt x="1441876" y="1827787"/>
                  <a:pt x="1456267" y="1813396"/>
                </a:cubicBezTo>
                <a:cubicBezTo>
                  <a:pt x="1525193" y="1744469"/>
                  <a:pt x="1456933" y="1761596"/>
                  <a:pt x="1524000" y="1660996"/>
                </a:cubicBezTo>
                <a:lnTo>
                  <a:pt x="1557867" y="1610196"/>
                </a:lnTo>
                <a:cubicBezTo>
                  <a:pt x="1552222" y="1446507"/>
                  <a:pt x="1551150" y="1282597"/>
                  <a:pt x="1540933" y="1119130"/>
                </a:cubicBezTo>
                <a:cubicBezTo>
                  <a:pt x="1539820" y="1101315"/>
                  <a:pt x="1531982" y="1084295"/>
                  <a:pt x="1524000" y="1068330"/>
                </a:cubicBezTo>
                <a:cubicBezTo>
                  <a:pt x="1514899" y="1050127"/>
                  <a:pt x="1501422" y="1034463"/>
                  <a:pt x="1490133" y="1017530"/>
                </a:cubicBezTo>
                <a:cubicBezTo>
                  <a:pt x="1459086" y="924388"/>
                  <a:pt x="1491856" y="1007845"/>
                  <a:pt x="1439333" y="915930"/>
                </a:cubicBezTo>
                <a:cubicBezTo>
                  <a:pt x="1414239" y="872015"/>
                  <a:pt x="1375975" y="772090"/>
                  <a:pt x="1337733" y="746596"/>
                </a:cubicBezTo>
                <a:lnTo>
                  <a:pt x="1286933" y="712730"/>
                </a:lnTo>
                <a:cubicBezTo>
                  <a:pt x="1257129" y="623317"/>
                  <a:pt x="1279901" y="676780"/>
                  <a:pt x="1202267" y="560330"/>
                </a:cubicBezTo>
                <a:lnTo>
                  <a:pt x="1168400" y="509530"/>
                </a:lnTo>
                <a:lnTo>
                  <a:pt x="1134533" y="458730"/>
                </a:lnTo>
                <a:cubicBezTo>
                  <a:pt x="1123244" y="424863"/>
                  <a:pt x="1120469" y="386833"/>
                  <a:pt x="1100667" y="357130"/>
                </a:cubicBezTo>
                <a:lnTo>
                  <a:pt x="1032933" y="255530"/>
                </a:lnTo>
                <a:cubicBezTo>
                  <a:pt x="990372" y="127843"/>
                  <a:pt x="1052735" y="280283"/>
                  <a:pt x="965200" y="170863"/>
                </a:cubicBezTo>
                <a:cubicBezTo>
                  <a:pt x="899520" y="88762"/>
                  <a:pt x="1008303" y="140075"/>
                  <a:pt x="897467" y="103130"/>
                </a:cubicBezTo>
                <a:cubicBezTo>
                  <a:pt x="880534" y="91841"/>
                  <a:pt x="865264" y="77529"/>
                  <a:pt x="846667" y="69263"/>
                </a:cubicBezTo>
                <a:cubicBezTo>
                  <a:pt x="814045" y="54764"/>
                  <a:pt x="778934" y="46685"/>
                  <a:pt x="745067" y="35396"/>
                </a:cubicBezTo>
                <a:cubicBezTo>
                  <a:pt x="675548" y="12223"/>
                  <a:pt x="669127" y="6718"/>
                  <a:pt x="575733" y="1530"/>
                </a:cubicBezTo>
                <a:cubicBezTo>
                  <a:pt x="513740" y="-1914"/>
                  <a:pt x="392289" y="1530"/>
                  <a:pt x="355600" y="1530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CustomShape 30">
            <a:extLst>
              <a:ext uri="{FF2B5EF4-FFF2-40B4-BE49-F238E27FC236}">
                <a16:creationId xmlns:a16="http://schemas.microsoft.com/office/drawing/2014/main" id="{A1C68A77-C2FF-F04A-A29F-FC9948764C3B}"/>
              </a:ext>
            </a:extLst>
          </p:cNvPr>
          <p:cNvSpPr/>
          <p:nvPr/>
        </p:nvSpPr>
        <p:spPr>
          <a:xfrm>
            <a:off x="5933488" y="3332371"/>
            <a:ext cx="403278" cy="42932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30">
            <a:extLst>
              <a:ext uri="{FF2B5EF4-FFF2-40B4-BE49-F238E27FC236}">
                <a16:creationId xmlns:a16="http://schemas.microsoft.com/office/drawing/2014/main" id="{A22F8451-D7DD-064C-9564-C81442AA6B90}"/>
              </a:ext>
            </a:extLst>
          </p:cNvPr>
          <p:cNvSpPr/>
          <p:nvPr/>
        </p:nvSpPr>
        <p:spPr>
          <a:xfrm>
            <a:off x="4812945" y="4043566"/>
            <a:ext cx="403278" cy="42932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30">
            <a:extLst>
              <a:ext uri="{FF2B5EF4-FFF2-40B4-BE49-F238E27FC236}">
                <a16:creationId xmlns:a16="http://schemas.microsoft.com/office/drawing/2014/main" id="{999B8A62-7EA1-E64B-B94E-A747DEA65C8B}"/>
              </a:ext>
            </a:extLst>
          </p:cNvPr>
          <p:cNvSpPr/>
          <p:nvPr/>
        </p:nvSpPr>
        <p:spPr>
          <a:xfrm>
            <a:off x="5551384" y="5100071"/>
            <a:ext cx="403278" cy="42932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30">
            <a:extLst>
              <a:ext uri="{FF2B5EF4-FFF2-40B4-BE49-F238E27FC236}">
                <a16:creationId xmlns:a16="http://schemas.microsoft.com/office/drawing/2014/main" id="{E396EAFF-4363-D344-A5EF-F78F09B45D6E}"/>
              </a:ext>
            </a:extLst>
          </p:cNvPr>
          <p:cNvSpPr/>
          <p:nvPr/>
        </p:nvSpPr>
        <p:spPr>
          <a:xfrm>
            <a:off x="6434858" y="5923178"/>
            <a:ext cx="403278" cy="42932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Down Arrow 95">
            <a:extLst>
              <a:ext uri="{FF2B5EF4-FFF2-40B4-BE49-F238E27FC236}">
                <a16:creationId xmlns:a16="http://schemas.microsoft.com/office/drawing/2014/main" id="{12D0C7BA-4EB2-C24F-83E8-E5BE4AB9FC91}"/>
              </a:ext>
            </a:extLst>
          </p:cNvPr>
          <p:cNvSpPr/>
          <p:nvPr/>
        </p:nvSpPr>
        <p:spPr>
          <a:xfrm rot="18980420">
            <a:off x="3486654" y="4566249"/>
            <a:ext cx="276046" cy="5805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Curved Connector 97">
            <a:extLst>
              <a:ext uri="{FF2B5EF4-FFF2-40B4-BE49-F238E27FC236}">
                <a16:creationId xmlns:a16="http://schemas.microsoft.com/office/drawing/2014/main" id="{2E4BFF28-86CB-414C-A6FD-5AEC03E18C48}"/>
              </a:ext>
            </a:extLst>
          </p:cNvPr>
          <p:cNvCxnSpPr>
            <a:stCxn id="60" idx="4"/>
            <a:endCxn id="95" idx="6"/>
          </p:cNvCxnSpPr>
          <p:nvPr/>
        </p:nvCxnSpPr>
        <p:spPr>
          <a:xfrm rot="5400000">
            <a:off x="7026247" y="5328294"/>
            <a:ext cx="621434" cy="997656"/>
          </a:xfrm>
          <a:prstGeom prst="curvedConnector2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96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10713</TotalTime>
  <Words>942</Words>
  <Application>Microsoft Office PowerPoint</Application>
  <PresentationFormat>Widescreen</PresentationFormat>
  <Paragraphs>196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American Typewriter</vt:lpstr>
      <vt:lpstr>Andale Mono</vt:lpstr>
      <vt:lpstr>Arial</vt:lpstr>
      <vt:lpstr>Calibri</vt:lpstr>
      <vt:lpstr>Cambria Math</vt:lpstr>
      <vt:lpstr>Times</vt:lpstr>
      <vt:lpstr>Times New Roman</vt:lpstr>
      <vt:lpstr>Wingdings</vt:lpstr>
      <vt:lpstr>Office Theme</vt:lpstr>
      <vt:lpstr>PowerPoint Presentation</vt:lpstr>
      <vt:lpstr>Network protocols are bloated and vulnerable</vt:lpstr>
      <vt:lpstr>Program Customization</vt:lpstr>
      <vt:lpstr>Program Customization</vt:lpstr>
      <vt:lpstr>Issues remaining…</vt:lpstr>
      <vt:lpstr>Goal of Design</vt:lpstr>
      <vt:lpstr>Definitions </vt:lpstr>
      <vt:lpstr>System Overview</vt:lpstr>
      <vt:lpstr> Example</vt:lpstr>
      <vt:lpstr>Feature Identification</vt:lpstr>
      <vt:lpstr>Multi-tag field tainting</vt:lpstr>
      <vt:lpstr>Taint-guided SE</vt:lpstr>
      <vt:lpstr>Feature Customization</vt:lpstr>
      <vt:lpstr>Binary rewriting</vt:lpstr>
      <vt:lpstr>Verification and feedbacks</vt:lpstr>
      <vt:lpstr>Evaluation</vt:lpstr>
      <vt:lpstr>Limitations &amp; Future work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Yurong</dc:creator>
  <cp:lastModifiedBy>yuroc</cp:lastModifiedBy>
  <cp:revision>784</cp:revision>
  <cp:lastPrinted>2017-11-03T15:35:29Z</cp:lastPrinted>
  <dcterms:created xsi:type="dcterms:W3CDTF">2017-10-12T02:24:06Z</dcterms:created>
  <dcterms:modified xsi:type="dcterms:W3CDTF">2020-01-12T14:19:34Z</dcterms:modified>
</cp:coreProperties>
</file>

<file path=docProps/thumbnail.jpeg>
</file>